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490" r:id="rId2"/>
    <p:sldId id="482" r:id="rId3"/>
    <p:sldId id="455" r:id="rId4"/>
    <p:sldId id="466" r:id="rId5"/>
    <p:sldId id="467" r:id="rId6"/>
    <p:sldId id="473" r:id="rId7"/>
    <p:sldId id="472" r:id="rId8"/>
    <p:sldId id="474" r:id="rId9"/>
    <p:sldId id="475" r:id="rId10"/>
    <p:sldId id="476" r:id="rId11"/>
    <p:sldId id="479" r:id="rId12"/>
    <p:sldId id="480" r:id="rId13"/>
    <p:sldId id="478" r:id="rId14"/>
    <p:sldId id="491" r:id="rId15"/>
    <p:sldId id="477" r:id="rId16"/>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81AA07FD-5A3C-144F-8EDD-D8AA906F2914}">
          <p14:sldIdLst>
            <p14:sldId id="490"/>
          </p14:sldIdLst>
        </p14:section>
        <p14:section name="Content" id="{9B235CFF-865E-1D44-9740-BF00C301DF4A}">
          <p14:sldIdLst>
            <p14:sldId id="482"/>
            <p14:sldId id="455"/>
            <p14:sldId id="466"/>
            <p14:sldId id="467"/>
            <p14:sldId id="473"/>
            <p14:sldId id="472"/>
            <p14:sldId id="474"/>
            <p14:sldId id="475"/>
            <p14:sldId id="476"/>
            <p14:sldId id="479"/>
            <p14:sldId id="480"/>
            <p14:sldId id="478"/>
            <p14:sldId id="491"/>
            <p14:sldId id="4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CCCC"/>
    <a:srgbClr val="CBCBCB"/>
    <a:srgbClr val="0C0C0C"/>
    <a:srgbClr val="262626"/>
    <a:srgbClr val="404040"/>
    <a:srgbClr val="595959"/>
    <a:srgbClr val="808080"/>
    <a:srgbClr val="BFBFBF"/>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7" autoAdjust="0"/>
    <p:restoredTop sz="98578" autoAdjust="0"/>
  </p:normalViewPr>
  <p:slideViewPr>
    <p:cSldViewPr snapToGrid="0" snapToObjects="1">
      <p:cViewPr varScale="1">
        <p:scale>
          <a:sx n="115" d="100"/>
          <a:sy n="115" d="100"/>
        </p:scale>
        <p:origin x="-104" y="-664"/>
      </p:cViewPr>
      <p:guideLst>
        <p:guide orient="horz" pos="1618"/>
        <p:guide pos="2868"/>
      </p:guideLst>
    </p:cSldViewPr>
  </p:slideViewPr>
  <p:notesTextViewPr>
    <p:cViewPr>
      <p:scale>
        <a:sx n="100" d="100"/>
        <a:sy n="100" d="100"/>
      </p:scale>
      <p:origin x="0" y="0"/>
    </p:cViewPr>
  </p:notesTextViewPr>
  <p:sorterViewPr>
    <p:cViewPr>
      <p:scale>
        <a:sx n="150" d="100"/>
        <a:sy n="150" d="100"/>
      </p:scale>
      <p:origin x="0" y="1624"/>
    </p:cViewPr>
  </p:sorterViewPr>
  <p:notesViewPr>
    <p:cSldViewPr snapToGrid="0" snapToObjects="1">
      <p:cViewPr>
        <p:scale>
          <a:sx n="125" d="100"/>
          <a:sy n="125" d="100"/>
        </p:scale>
        <p:origin x="-2216" y="8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89D9DA-D386-5D46-8E66-C3E96088368B}" type="datetimeFigureOut">
              <a:t>07/12/14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9135C6-3D04-AA4F-B18A-858C5F8FF8AC}" type="slidenum">
              <a:t>‹#›</a:t>
            </a:fld>
            <a:endParaRPr lang="fr-FR"/>
          </a:p>
        </p:txBody>
      </p:sp>
    </p:spTree>
    <p:extLst>
      <p:ext uri="{BB962C8B-B14F-4D97-AF65-F5344CB8AC3E}">
        <p14:creationId xmlns:p14="http://schemas.microsoft.com/office/powerpoint/2010/main" val="3951099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D8FD7-BACE-BC45-A293-47FF6E7AA2FD}" type="datetimeFigureOut">
              <a:rPr lang="fr-FR" smtClean="0"/>
              <a:t>07/12/14</a:t>
            </a:fld>
            <a:endParaRPr lang="en-GB"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FC931F-8FCA-3943-BDBA-A5B60BC2C4A2}" type="slidenum">
              <a:rPr lang="en-GB" smtClean="0"/>
              <a:t>‹#›</a:t>
            </a:fld>
            <a:endParaRPr lang="en-GB" dirty="0"/>
          </a:p>
        </p:txBody>
      </p:sp>
    </p:spTree>
    <p:extLst>
      <p:ext uri="{BB962C8B-B14F-4D97-AF65-F5344CB8AC3E}">
        <p14:creationId xmlns:p14="http://schemas.microsoft.com/office/powerpoint/2010/main" val="26654415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projet </a:t>
            </a:r>
            <a:r>
              <a:rPr lang="fr-FR" sz="1200" kern="1200" dirty="0" err="1" smtClean="0">
                <a:solidFill>
                  <a:schemeClr val="tx1"/>
                </a:solidFill>
                <a:effectLst/>
                <a:latin typeface="+mn-lt"/>
                <a:ea typeface="+mn-ea"/>
                <a:cs typeface="+mn-cs"/>
              </a:rPr>
              <a:t>Poliweb</a:t>
            </a:r>
            <a:r>
              <a:rPr lang="fr-FR" sz="1200" kern="1200" dirty="0" smtClean="0">
                <a:solidFill>
                  <a:schemeClr val="tx1"/>
                </a:solidFill>
                <a:effectLst/>
                <a:latin typeface="+mn-lt"/>
                <a:ea typeface="+mn-ea"/>
                <a:cs typeface="+mn-cs"/>
              </a:rPr>
              <a:t> est un projet </a:t>
            </a:r>
            <a:r>
              <a:rPr lang="fr-FR" dirty="0"/>
              <a:t>interdisciplinaire </a:t>
            </a:r>
            <a:r>
              <a:rPr lang="fr-FR" dirty="0" smtClean="0"/>
              <a:t>qui </a:t>
            </a:r>
            <a:r>
              <a:rPr lang="fr-FR" dirty="0"/>
              <a:t>associe des chercheurs en civilisation britannique (Université Stendhal), informatique (laboratoire LIG) et droit (Institut d’Etude Politiques de Grenoble</a:t>
            </a:r>
            <a:r>
              <a:rPr lang="fr-FR" dirty="0" smtClean="0"/>
              <a:t>) basées à Grenoble et il </a:t>
            </a:r>
            <a:r>
              <a:rPr lang="fr-FR" sz="1200" kern="1200" dirty="0" smtClean="0">
                <a:solidFill>
                  <a:schemeClr val="tx1"/>
                </a:solidFill>
                <a:effectLst/>
                <a:latin typeface="+mn-lt"/>
                <a:ea typeface="+mn-ea"/>
                <a:cs typeface="+mn-cs"/>
              </a:rPr>
              <a:t>s’inscrit dans la thématique « Méthodes numériques pour les sciences humaines et sociales » ARC 5 de la région Rhône-Alpes.</a:t>
            </a:r>
          </a:p>
          <a:p>
            <a:endParaRPr lang="fr-FR" dirty="0"/>
          </a:p>
        </p:txBody>
      </p:sp>
      <p:sp>
        <p:nvSpPr>
          <p:cNvPr id="4" name="Espace réservé du numéro de diapositive 3"/>
          <p:cNvSpPr>
            <a:spLocks noGrp="1"/>
          </p:cNvSpPr>
          <p:nvPr>
            <p:ph type="sldNum" sz="quarter" idx="10"/>
          </p:nvPr>
        </p:nvSpPr>
        <p:spPr/>
        <p:txBody>
          <a:bodyPr/>
          <a:lstStyle/>
          <a:p>
            <a:fld id="{4DFC931F-8FCA-3943-BDBA-A5B60BC2C4A2}" type="slidenum">
              <a:rPr lang="en-GB" smtClean="0"/>
              <a:t>1</a:t>
            </a:fld>
            <a:endParaRPr lang="en-GB" dirty="0"/>
          </a:p>
        </p:txBody>
      </p:sp>
    </p:spTree>
    <p:extLst>
      <p:ext uri="{BB962C8B-B14F-4D97-AF65-F5344CB8AC3E}">
        <p14:creationId xmlns:p14="http://schemas.microsoft.com/office/powerpoint/2010/main" val="47666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DFC931F-8FCA-3943-BDBA-A5B60BC2C4A2}" type="slidenum">
              <a:rPr lang="en-GB" smtClean="0"/>
              <a:t>2</a:t>
            </a:fld>
            <a:endParaRPr lang="en-GB" dirty="0"/>
          </a:p>
        </p:txBody>
      </p:sp>
    </p:spTree>
    <p:extLst>
      <p:ext uri="{BB962C8B-B14F-4D97-AF65-F5344CB8AC3E}">
        <p14:creationId xmlns:p14="http://schemas.microsoft.com/office/powerpoint/2010/main" val="177774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Aujourd’hui nous produisons beaucoup de données chaque jour et le monde de la politique n’échappe pas à cette croissance exponentielle. </a:t>
            </a:r>
            <a:endParaRPr lang="fr-FR" dirty="0"/>
          </a:p>
        </p:txBody>
      </p:sp>
      <p:sp>
        <p:nvSpPr>
          <p:cNvPr id="4" name="Espace réservé du numéro de diapositive 3"/>
          <p:cNvSpPr>
            <a:spLocks noGrp="1"/>
          </p:cNvSpPr>
          <p:nvPr>
            <p:ph type="sldNum" sz="quarter" idx="10"/>
          </p:nvPr>
        </p:nvSpPr>
        <p:spPr/>
        <p:txBody>
          <a:bodyPr/>
          <a:lstStyle/>
          <a:p>
            <a:fld id="{4DFC931F-8FCA-3943-BDBA-A5B60BC2C4A2}" type="slidenum">
              <a:rPr lang="en-GB" smtClean="0"/>
              <a:t>3</a:t>
            </a:fld>
            <a:endParaRPr lang="en-GB" dirty="0"/>
          </a:p>
        </p:txBody>
      </p:sp>
    </p:spTree>
    <p:extLst>
      <p:ext uri="{BB962C8B-B14F-4D97-AF65-F5344CB8AC3E}">
        <p14:creationId xmlns:p14="http://schemas.microsoft.com/office/powerpoint/2010/main" val="166223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DFC931F-8FCA-3943-BDBA-A5B60BC2C4A2}" type="slidenum">
              <a:rPr lang="en-GB" smtClean="0"/>
              <a:t>4</a:t>
            </a:fld>
            <a:endParaRPr lang="en-GB" dirty="0"/>
          </a:p>
        </p:txBody>
      </p:sp>
    </p:spTree>
    <p:extLst>
      <p:ext uri="{BB962C8B-B14F-4D97-AF65-F5344CB8AC3E}">
        <p14:creationId xmlns:p14="http://schemas.microsoft.com/office/powerpoint/2010/main" val="2789825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FC931F-8FCA-3943-BDBA-A5B60BC2C4A2}" type="slidenum">
              <a:rPr lang="en-GB" smtClean="0"/>
              <a:t>5</a:t>
            </a:fld>
            <a:endParaRPr lang="en-GB" dirty="0"/>
          </a:p>
        </p:txBody>
      </p:sp>
    </p:spTree>
    <p:extLst>
      <p:ext uri="{BB962C8B-B14F-4D97-AF65-F5344CB8AC3E}">
        <p14:creationId xmlns:p14="http://schemas.microsoft.com/office/powerpoint/2010/main" val="390381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Dans le projet </a:t>
            </a:r>
            <a:r>
              <a:rPr lang="fr-FR" sz="1200" kern="1200" dirty="0" err="1" smtClean="0">
                <a:solidFill>
                  <a:schemeClr val="tx1"/>
                </a:solidFill>
                <a:effectLst/>
                <a:latin typeface="+mn-lt"/>
                <a:ea typeface="+mn-ea"/>
                <a:cs typeface="+mn-cs"/>
              </a:rPr>
              <a:t>Poliweb</a:t>
            </a:r>
            <a:r>
              <a:rPr lang="fr-FR" sz="1200" kern="1200" dirty="0" smtClean="0">
                <a:solidFill>
                  <a:schemeClr val="tx1"/>
                </a:solidFill>
                <a:effectLst/>
                <a:latin typeface="+mn-lt"/>
                <a:ea typeface="+mn-ea"/>
                <a:cs typeface="+mn-cs"/>
              </a:rPr>
              <a:t> nous cherchons à </a:t>
            </a:r>
            <a:r>
              <a:rPr lang="fr-FR" dirty="0" smtClean="0"/>
              <a:t>comparer les stratégies </a:t>
            </a:r>
            <a:r>
              <a:rPr lang="fr-FR" dirty="0"/>
              <a:t>de communication entre les principaux partis politiques britanniques et français lors des élections parlementaire </a:t>
            </a:r>
            <a:r>
              <a:rPr lang="fr-FR" dirty="0" smtClean="0"/>
              <a:t>européen. Ces </a:t>
            </a:r>
            <a:r>
              <a:rPr lang="fr-FR" dirty="0"/>
              <a:t>élections </a:t>
            </a:r>
            <a:r>
              <a:rPr lang="fr-FR" dirty="0" smtClean="0"/>
              <a:t>représentante </a:t>
            </a:r>
            <a:r>
              <a:rPr lang="fr-FR" dirty="0"/>
              <a:t>un objet d’analyse comparatif pertinent car elle se dérouleront à seulement quelques jours d’intervalle en France et en Angleterre, concernent le même organe parlementaire et avec un mode de scrutin </a:t>
            </a:r>
            <a:r>
              <a:rPr lang="fr-FR" dirty="0" smtClean="0"/>
              <a:t>identique.</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Depuis le point de vu TI, le projet cherche à mettre en place des approches informatiques permettant l’archivage et l’exploitation de cette masse de données pour analyser les stratégies de communications de différents partis politiques. En particulier, le projet cherche à</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DFC931F-8FCA-3943-BDBA-A5B60BC2C4A2}" type="slidenum">
              <a:rPr lang="en-GB" smtClean="0"/>
              <a:t>6</a:t>
            </a:fld>
            <a:endParaRPr lang="en-GB" dirty="0"/>
          </a:p>
        </p:txBody>
      </p:sp>
    </p:spTree>
    <p:extLst>
      <p:ext uri="{BB962C8B-B14F-4D97-AF65-F5344CB8AC3E}">
        <p14:creationId xmlns:p14="http://schemas.microsoft.com/office/powerpoint/2010/main" val="3562201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L’analyse et l’exploitation de cette masse volumineuse de données (</a:t>
            </a:r>
            <a:r>
              <a:rPr lang="fr-FR" sz="1200" kern="1200" dirty="0" err="1" smtClean="0">
                <a:solidFill>
                  <a:schemeClr val="tx1"/>
                </a:solidFill>
                <a:effectLst/>
                <a:latin typeface="+mn-lt"/>
                <a:ea typeface="+mn-ea"/>
                <a:cs typeface="+mn-cs"/>
              </a:rPr>
              <a:t>Big</a:t>
            </a:r>
            <a:r>
              <a:rPr lang="fr-FR" sz="1200" kern="1200" dirty="0" smtClean="0">
                <a:solidFill>
                  <a:schemeClr val="tx1"/>
                </a:solidFill>
                <a:effectLst/>
                <a:latin typeface="+mn-lt"/>
                <a:ea typeface="+mn-ea"/>
                <a:cs typeface="+mn-cs"/>
              </a:rPr>
              <a:t> Data) restent manuelles et extrêmement chronophages, raison pour laquelle l’analyse de l’utilisation des technologies de l’information et de la communication (TIC) par les partis politiques reste très rare.</a:t>
            </a:r>
          </a:p>
          <a:p>
            <a:endParaRPr lang="fr-FR" dirty="0"/>
          </a:p>
        </p:txBody>
      </p:sp>
      <p:sp>
        <p:nvSpPr>
          <p:cNvPr id="4" name="Espace réservé du numéro de diapositive 3"/>
          <p:cNvSpPr>
            <a:spLocks noGrp="1"/>
          </p:cNvSpPr>
          <p:nvPr>
            <p:ph type="sldNum" sz="quarter" idx="10"/>
          </p:nvPr>
        </p:nvSpPr>
        <p:spPr/>
        <p:txBody>
          <a:bodyPr/>
          <a:lstStyle/>
          <a:p>
            <a:fld id="{4DFC931F-8FCA-3943-BDBA-A5B60BC2C4A2}" type="slidenum">
              <a:rPr lang="en-GB" smtClean="0"/>
              <a:t>8</a:t>
            </a:fld>
            <a:endParaRPr lang="en-GB" dirty="0"/>
          </a:p>
        </p:txBody>
      </p:sp>
    </p:spTree>
    <p:extLst>
      <p:ext uri="{BB962C8B-B14F-4D97-AF65-F5344CB8AC3E}">
        <p14:creationId xmlns:p14="http://schemas.microsoft.com/office/powerpoint/2010/main" val="2035451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Du point de vu de Informatique le projet </a:t>
            </a:r>
            <a:r>
              <a:rPr lang="fr-FR" sz="1200" kern="1200" dirty="0" err="1" smtClean="0">
                <a:solidFill>
                  <a:schemeClr val="tx1"/>
                </a:solidFill>
                <a:effectLst/>
                <a:latin typeface="+mn-lt"/>
                <a:ea typeface="+mn-ea"/>
                <a:cs typeface="+mn-cs"/>
              </a:rPr>
              <a:t>Poliweb</a:t>
            </a:r>
            <a:r>
              <a:rPr lang="fr-FR" sz="1200" kern="1200" dirty="0" smtClean="0">
                <a:solidFill>
                  <a:schemeClr val="tx1"/>
                </a:solidFill>
                <a:effectLst/>
                <a:latin typeface="+mn-lt"/>
                <a:ea typeface="+mn-ea"/>
                <a:cs typeface="+mn-cs"/>
              </a:rPr>
              <a:t> vise à (i) mettre au point de procédés semi-automatisés de collecte, de conservation et d’archivage de données provenant de sources hétérogènes et produites à un débit important et continu (ex. blogs, site web, réseau sociaux) et (ii) élaborer une solution logicielle (Software as Service) d’interrogation de bases de données accessibles à des non-spécialistes de l’informatique. Le projet intègre également un volet juridique dont l’objectif est de délimiter le cadre légal de la collecte et de l’archivage de données de ce type ainsi que de l’exploitation scientifique qui peut en découler. En effet, étant donné les différentes sources de communication à disposition, ces thématiques de recherche donnent lieu à de nombreuses interrogations d’ordre légal concernant les questions de respect des droits d’auteur, la vie privée et l’accès aux documents.</a:t>
            </a:r>
          </a:p>
          <a:p>
            <a:endParaRPr lang="fr-FR" dirty="0"/>
          </a:p>
        </p:txBody>
      </p:sp>
      <p:sp>
        <p:nvSpPr>
          <p:cNvPr id="4" name="Espace réservé du numéro de diapositive 3"/>
          <p:cNvSpPr>
            <a:spLocks noGrp="1"/>
          </p:cNvSpPr>
          <p:nvPr>
            <p:ph type="sldNum" sz="quarter" idx="10"/>
          </p:nvPr>
        </p:nvSpPr>
        <p:spPr/>
        <p:txBody>
          <a:bodyPr/>
          <a:lstStyle/>
          <a:p>
            <a:fld id="{4DFC931F-8FCA-3943-BDBA-A5B60BC2C4A2}" type="slidenum">
              <a:rPr lang="en-GB" smtClean="0"/>
              <a:t>10</a:t>
            </a:fld>
            <a:endParaRPr lang="en-GB" dirty="0"/>
          </a:p>
        </p:txBody>
      </p:sp>
    </p:spTree>
    <p:extLst>
      <p:ext uri="{BB962C8B-B14F-4D97-AF65-F5344CB8AC3E}">
        <p14:creationId xmlns:p14="http://schemas.microsoft.com/office/powerpoint/2010/main" val="217746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58487" y="3032192"/>
            <a:ext cx="8570359" cy="700088"/>
          </a:xfrm>
        </p:spPr>
        <p:txBody>
          <a:bodyPr anchor="b">
            <a:normAutofit/>
          </a:bodyPr>
          <a:lstStyle>
            <a:lvl1pPr>
              <a:defRPr sz="3200"/>
            </a:lvl1pPr>
          </a:lstStyle>
          <a:p>
            <a:r>
              <a:rPr lang="fr-FR" dirty="0" smtClean="0"/>
              <a:t>Cliquez et modifiez le titre</a:t>
            </a:r>
            <a:endParaRPr dirty="0"/>
          </a:p>
        </p:txBody>
      </p:sp>
      <p:sp>
        <p:nvSpPr>
          <p:cNvPr id="3" name="Subtitle 2"/>
          <p:cNvSpPr>
            <a:spLocks noGrp="1"/>
          </p:cNvSpPr>
          <p:nvPr>
            <p:ph type="subTitle" idx="1"/>
          </p:nvPr>
        </p:nvSpPr>
        <p:spPr>
          <a:xfrm>
            <a:off x="358487" y="3735641"/>
            <a:ext cx="8570359" cy="561415"/>
          </a:xfrm>
        </p:spPr>
        <p:txBody>
          <a:bodyPr>
            <a:noAutofit/>
          </a:bodyPr>
          <a:lstStyle>
            <a:lvl1pPr marL="0" indent="0" algn="l">
              <a:spcBef>
                <a:spcPts val="300"/>
              </a:spcBef>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dirty="0"/>
          </a:p>
        </p:txBody>
      </p:sp>
      <p:sp>
        <p:nvSpPr>
          <p:cNvPr id="4" name="Date Placeholder 3"/>
          <p:cNvSpPr>
            <a:spLocks noGrp="1"/>
          </p:cNvSpPr>
          <p:nvPr>
            <p:ph type="dt" sz="half" idx="10"/>
          </p:nvPr>
        </p:nvSpPr>
        <p:spPr>
          <a:xfrm>
            <a:off x="4800600" y="4819230"/>
            <a:ext cx="1232647" cy="273844"/>
          </a:xfrm>
        </p:spPr>
        <p:txBody>
          <a:bodyPr/>
          <a:lstStyle>
            <a:lvl1pPr algn="l">
              <a:defRPr/>
            </a:lvl1pPr>
          </a:lstStyle>
          <a:p>
            <a:fld id="{B0D40011-8E65-304A-94CF-5A79F514056E}" type="datetimeFigureOut">
              <a:rPr lang="fr-FR" smtClean="0"/>
              <a:t>07/12/14</a:t>
            </a:fld>
            <a:endParaRPr lang="en-GB" dirty="0"/>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98518" y="1489472"/>
            <a:ext cx="7569157"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3" name="Content Placeholder 2"/>
          <p:cNvSpPr>
            <a:spLocks noGrp="1"/>
          </p:cNvSpPr>
          <p:nvPr>
            <p:ph sz="half" idx="14"/>
          </p:nvPr>
        </p:nvSpPr>
        <p:spPr>
          <a:xfrm>
            <a:off x="498518" y="3123724"/>
            <a:ext cx="7569157"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4" name="Rectangle 13"/>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181676"/>
            <a:ext cx="554038" cy="273844"/>
          </a:xfrm>
        </p:spPr>
        <p:txBody>
          <a:bodyPr/>
          <a:lstStyle/>
          <a:p>
            <a:fld id="{66E10180-7C22-9345-A16D-C53871315580}"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8" name="Rectangle 7"/>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410075" y="1489472"/>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E10180-7C22-9345-A16D-C53871315580}" type="slidenum">
              <a:rPr lang="en-GB" smtClean="0"/>
              <a:t>‹#›</a:t>
            </a:fld>
            <a:endParaRPr lang="en-GB" dirty="0"/>
          </a:p>
        </p:txBody>
      </p:sp>
      <p:sp>
        <p:nvSpPr>
          <p:cNvPr id="11" name="Content Placeholder 2"/>
          <p:cNvSpPr>
            <a:spLocks noGrp="1"/>
          </p:cNvSpPr>
          <p:nvPr>
            <p:ph sz="half" idx="15"/>
          </p:nvPr>
        </p:nvSpPr>
        <p:spPr>
          <a:xfrm>
            <a:off x="49851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3" name="Content Placeholder 2"/>
          <p:cNvSpPr>
            <a:spLocks noGrp="1"/>
          </p:cNvSpPr>
          <p:nvPr>
            <p:ph sz="half" idx="16"/>
          </p:nvPr>
        </p:nvSpPr>
        <p:spPr>
          <a:xfrm>
            <a:off x="4410075" y="3127248"/>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8" name="Rectangle 7"/>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5" name="Date Placeholder 4"/>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E10180-7C22-9345-A16D-C53871315580}" type="slidenum">
              <a:rPr lang="en-GB" smtClean="0"/>
              <a:t>‹#›</a:t>
            </a:fld>
            <a:endParaRPr lang="en-GB" dirty="0"/>
          </a:p>
        </p:txBody>
      </p:sp>
      <p:sp>
        <p:nvSpPr>
          <p:cNvPr id="12" name="Content Placeholder 2"/>
          <p:cNvSpPr>
            <a:spLocks noGrp="1"/>
          </p:cNvSpPr>
          <p:nvPr>
            <p:ph sz="half" idx="17"/>
          </p:nvPr>
        </p:nvSpPr>
        <p:spPr>
          <a:xfrm>
            <a:off x="502921" y="1489472"/>
            <a:ext cx="3657413"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4" name="Content Placeholder 2"/>
          <p:cNvSpPr>
            <a:spLocks noGrp="1"/>
          </p:cNvSpPr>
          <p:nvPr>
            <p:ph sz="half" idx="18"/>
          </p:nvPr>
        </p:nvSpPr>
        <p:spPr>
          <a:xfrm>
            <a:off x="502921" y="3123724"/>
            <a:ext cx="3657413"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5" name="Content Placeholder 2"/>
          <p:cNvSpPr>
            <a:spLocks noGrp="1"/>
          </p:cNvSpPr>
          <p:nvPr>
            <p:ph sz="half" idx="1"/>
          </p:nvPr>
        </p:nvSpPr>
        <p:spPr>
          <a:xfrm>
            <a:off x="4410075" y="1489472"/>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6" name="Content Placeholder 2"/>
          <p:cNvSpPr>
            <a:spLocks noGrp="1"/>
          </p:cNvSpPr>
          <p:nvPr>
            <p:ph sz="half" idx="16"/>
          </p:nvPr>
        </p:nvSpPr>
        <p:spPr>
          <a:xfrm>
            <a:off x="4410075" y="3127248"/>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Rectangle 5"/>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E10180-7C22-9345-A16D-C53871315580}" type="slidenum">
              <a:rPr lang="en-GB" smtClean="0"/>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E10180-7C22-9345-A16D-C53871315580}" type="slidenum">
              <a:rPr lang="en-GB" smtClean="0"/>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282576" y="171450"/>
            <a:ext cx="3451225"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1928812"/>
            <a:ext cx="3255264" cy="871538"/>
          </a:xfrm>
        </p:spPr>
        <p:txBody>
          <a:bodyPr anchor="b">
            <a:normAutofit/>
          </a:bodyPr>
          <a:lstStyle>
            <a:lvl1pPr algn="l">
              <a:defRPr sz="2600" b="0">
                <a:solidFill>
                  <a:schemeClr val="bg1"/>
                </a:solidFill>
              </a:defRPr>
            </a:lvl1pPr>
          </a:lstStyle>
          <a:p>
            <a:r>
              <a:rPr lang="fr-FR" smtClean="0"/>
              <a:t>Cliquez et modifiez le titre</a:t>
            </a:r>
            <a:endParaRPr dirty="0"/>
          </a:p>
        </p:txBody>
      </p:sp>
      <p:sp>
        <p:nvSpPr>
          <p:cNvPr id="3" name="Content Placeholder 2"/>
          <p:cNvSpPr>
            <a:spLocks noGrp="1"/>
          </p:cNvSpPr>
          <p:nvPr>
            <p:ph idx="1"/>
          </p:nvPr>
        </p:nvSpPr>
        <p:spPr>
          <a:xfrm>
            <a:off x="4168776" y="204788"/>
            <a:ext cx="4597399" cy="438983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381093" y="2800351"/>
            <a:ext cx="3255264"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7391399" y="4817689"/>
            <a:ext cx="1537447" cy="273844"/>
          </a:xfrm>
        </p:spPr>
        <p:txBody>
          <a:bodyPr/>
          <a:lstStyle/>
          <a:p>
            <a:fld id="{B0D40011-8E65-304A-94CF-5A79F514056E}" type="datetimeFigureOut">
              <a:rPr lang="fr-FR" smtClean="0"/>
              <a:t>07/12/14</a:t>
            </a:fld>
            <a:endParaRPr lang="en-GB" dirty="0"/>
          </a:p>
        </p:txBody>
      </p:sp>
      <p:sp>
        <p:nvSpPr>
          <p:cNvPr id="6" name="Footer Placeholder 5"/>
          <p:cNvSpPr>
            <a:spLocks noGrp="1"/>
          </p:cNvSpPr>
          <p:nvPr>
            <p:ph type="ftr" sz="quarter" idx="11"/>
          </p:nvPr>
        </p:nvSpPr>
        <p:spPr>
          <a:xfrm>
            <a:off x="3859306" y="4817689"/>
            <a:ext cx="3316941" cy="273844"/>
          </a:xfrm>
        </p:spPr>
        <p:txBody>
          <a:bodyPr/>
          <a:lstStyle/>
          <a:p>
            <a:endParaRPr lang="en-GB" dirty="0"/>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2343150"/>
            <a:ext cx="3898272" cy="653654"/>
          </a:xfrm>
        </p:spPr>
        <p:txBody>
          <a:bodyPr anchor="b">
            <a:normAutofit/>
          </a:bodyPr>
          <a:lstStyle>
            <a:lvl1pPr algn="l">
              <a:defRPr sz="2600" b="0"/>
            </a:lvl1pPr>
          </a:lstStyle>
          <a:p>
            <a:r>
              <a:rPr lang="fr-FR" smtClean="0"/>
              <a:t>Cliquez et modifiez le titre</a:t>
            </a:r>
            <a:endParaRPr/>
          </a:p>
        </p:txBody>
      </p:sp>
      <p:sp>
        <p:nvSpPr>
          <p:cNvPr id="3" name="Picture Placeholder 2"/>
          <p:cNvSpPr>
            <a:spLocks noGrp="1"/>
          </p:cNvSpPr>
          <p:nvPr>
            <p:ph type="pic" idx="1"/>
          </p:nvPr>
        </p:nvSpPr>
        <p:spPr>
          <a:xfrm>
            <a:off x="277906" y="171450"/>
            <a:ext cx="3460658" cy="47589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Faire glisser l'image vers l'espace réservé ou cliquer sur l'icône pour l'ajouter</a:t>
            </a:r>
            <a:endParaRPr/>
          </a:p>
        </p:txBody>
      </p:sp>
      <p:sp>
        <p:nvSpPr>
          <p:cNvPr id="4" name="Text Placeholder 3"/>
          <p:cNvSpPr>
            <a:spLocks noGrp="1"/>
          </p:cNvSpPr>
          <p:nvPr>
            <p:ph type="body" sz="half" idx="2"/>
          </p:nvPr>
        </p:nvSpPr>
        <p:spPr>
          <a:xfrm>
            <a:off x="4169404" y="2996803"/>
            <a:ext cx="3898272" cy="1610916"/>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7391399" y="4817689"/>
            <a:ext cx="1537447" cy="273844"/>
          </a:xfrm>
        </p:spPr>
        <p:txBody>
          <a:bodyPr/>
          <a:lstStyle/>
          <a:p>
            <a:fld id="{B0D40011-8E65-304A-94CF-5A79F514056E}" type="datetimeFigureOut">
              <a:rPr lang="fr-FR" smtClean="0"/>
              <a:t>07/12/14</a:t>
            </a:fld>
            <a:endParaRPr lang="en-GB" dirty="0"/>
          </a:p>
        </p:txBody>
      </p:sp>
      <p:sp>
        <p:nvSpPr>
          <p:cNvPr id="6" name="Footer Placeholder 5"/>
          <p:cNvSpPr>
            <a:spLocks noGrp="1"/>
          </p:cNvSpPr>
          <p:nvPr>
            <p:ph type="ftr" sz="quarter" idx="11"/>
          </p:nvPr>
        </p:nvSpPr>
        <p:spPr>
          <a:xfrm>
            <a:off x="4191000" y="4817689"/>
            <a:ext cx="3005138" cy="273844"/>
          </a:xfrm>
        </p:spPr>
        <p:txBody>
          <a:bodyPr/>
          <a:lstStyle/>
          <a:p>
            <a:endParaRPr lang="en-GB" dirty="0"/>
          </a:p>
        </p:txBody>
      </p:sp>
      <p:sp>
        <p:nvSpPr>
          <p:cNvPr id="7" name="Slide Number Placeholder 6"/>
          <p:cNvSpPr>
            <a:spLocks noGrp="1"/>
          </p:cNvSpPr>
          <p:nvPr>
            <p:ph type="sldNum" sz="quarter" idx="12"/>
          </p:nvPr>
        </p:nvSpPr>
        <p:spPr/>
        <p:txBody>
          <a:bodyPr/>
          <a:lstStyle/>
          <a:p>
            <a:fld id="{66E10180-7C22-9345-A16D-C53871315580}" type="slidenum">
              <a:rPr lang="en-GB" smtClean="0"/>
              <a:t>‹#›</a:t>
            </a:fld>
            <a:endParaRPr lang="en-GB" dirty="0"/>
          </a:p>
        </p:txBody>
      </p:sp>
      <p:sp>
        <p:nvSpPr>
          <p:cNvPr id="10" name="TextBox 9"/>
          <p:cNvSpPr txBox="1"/>
          <p:nvPr/>
        </p:nvSpPr>
        <p:spPr>
          <a:xfrm>
            <a:off x="3990110" y="2528048"/>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506506" y="3318061"/>
            <a:ext cx="6191157" cy="625289"/>
          </a:xfrm>
        </p:spPr>
        <p:txBody>
          <a:bodyPr anchor="b">
            <a:normAutofit/>
          </a:bodyPr>
          <a:lstStyle>
            <a:lvl1pPr algn="l">
              <a:defRPr sz="2600" b="0"/>
            </a:lvl1pPr>
          </a:lstStyle>
          <a:p>
            <a:r>
              <a:rPr lang="fr-FR" smtClean="0"/>
              <a:t>Cliquez et modifiez le titre</a:t>
            </a:r>
            <a:endParaRPr/>
          </a:p>
        </p:txBody>
      </p:sp>
      <p:sp>
        <p:nvSpPr>
          <p:cNvPr id="3" name="Picture Placeholder 2"/>
          <p:cNvSpPr>
            <a:spLocks noGrp="1"/>
          </p:cNvSpPr>
          <p:nvPr>
            <p:ph type="pic" idx="1"/>
          </p:nvPr>
        </p:nvSpPr>
        <p:spPr>
          <a:xfrm>
            <a:off x="277906" y="171450"/>
            <a:ext cx="6378389" cy="3140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Faire glisser l'image vers l'espace réservé ou cliquer sur l'icône pour l'ajouter</a:t>
            </a:r>
            <a:endParaRPr/>
          </a:p>
        </p:txBody>
      </p:sp>
      <p:sp>
        <p:nvSpPr>
          <p:cNvPr id="4" name="Text Placeholder 3"/>
          <p:cNvSpPr>
            <a:spLocks noGrp="1"/>
          </p:cNvSpPr>
          <p:nvPr>
            <p:ph type="body" sz="half" idx="2"/>
          </p:nvPr>
        </p:nvSpPr>
        <p:spPr>
          <a:xfrm>
            <a:off x="506506" y="3943350"/>
            <a:ext cx="6191157" cy="664369"/>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E10180-7C22-9345-A16D-C53871315580}" type="slidenum">
              <a:rPr lang="en-GB" smtClean="0"/>
              <a:t>‹#›</a:t>
            </a:fld>
            <a:endParaRPr lang="en-GB" dirty="0"/>
          </a:p>
        </p:txBody>
      </p:sp>
      <p:sp>
        <p:nvSpPr>
          <p:cNvPr id="8" name="Rectangle 7"/>
          <p:cNvSpPr/>
          <p:nvPr/>
        </p:nvSpPr>
        <p:spPr>
          <a:xfrm>
            <a:off x="6802438" y="17145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1783080"/>
            <a:ext cx="2057400" cy="1529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3474594"/>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7" name="Rectangle 6"/>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E10180-7C22-9345-A16D-C53871315580}" type="slidenum">
              <a:rPr lang="en-GB" smtClean="0"/>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10" name="Rectangle 9"/>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716056"/>
            <a:ext cx="681318" cy="3878567"/>
          </a:xfrm>
        </p:spPr>
        <p:txBody>
          <a:bodyPr vert="eaVert" anchor="t" anchorCtr="0"/>
          <a:lstStyle/>
          <a:p>
            <a:r>
              <a:rPr lang="fr-FR" smtClean="0"/>
              <a:t>Cliquez et modifiez le titre</a:t>
            </a:r>
            <a:endParaRPr/>
          </a:p>
        </p:txBody>
      </p:sp>
      <p:sp>
        <p:nvSpPr>
          <p:cNvPr id="3" name="Vertical Text Placeholder 2"/>
          <p:cNvSpPr>
            <a:spLocks noGrp="1"/>
          </p:cNvSpPr>
          <p:nvPr>
            <p:ph type="body" orient="vert" idx="1"/>
          </p:nvPr>
        </p:nvSpPr>
        <p:spPr>
          <a:xfrm>
            <a:off x="457200" y="719067"/>
            <a:ext cx="6858000" cy="3888652"/>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E10180-7C22-9345-A16D-C53871315580}" type="slidenum">
              <a:rPr lang="en-GB" smtClean="0"/>
              <a:t>‹#›</a:t>
            </a:fld>
            <a:endParaRPr lang="en-GB" dirty="0"/>
          </a:p>
        </p:txBody>
      </p:sp>
      <p:sp>
        <p:nvSpPr>
          <p:cNvPr id="9" name="TextBox 8"/>
          <p:cNvSpPr txBox="1"/>
          <p:nvPr/>
        </p:nvSpPr>
        <p:spPr>
          <a:xfrm rot="16200000">
            <a:off x="8625725" y="352001"/>
            <a:ext cx="195682"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71698" y="1734670"/>
            <a:ext cx="7808476" cy="837080"/>
          </a:xfrm>
        </p:spPr>
        <p:txBody>
          <a:bodyPr anchor="b"/>
          <a:lstStyle>
            <a:lvl1pPr algn="ctr">
              <a:defRPr/>
            </a:lvl1pPr>
          </a:lstStyle>
          <a:p>
            <a:r>
              <a:rPr lang="fr-FR" dirty="0" smtClean="0"/>
              <a:t>Cliquez et modifiez le titre</a:t>
            </a:r>
            <a:endParaRPr lang="en-GB" dirty="0"/>
          </a:p>
        </p:txBody>
      </p:sp>
      <p:sp>
        <p:nvSpPr>
          <p:cNvPr id="3" name="Espace réservé de la date 2"/>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4" name="Espace réservé du pied de page 3"/>
          <p:cNvSpPr>
            <a:spLocks noGrp="1"/>
          </p:cNvSpPr>
          <p:nvPr>
            <p:ph type="ftr" sz="quarter" idx="11"/>
          </p:nvPr>
        </p:nvSpPr>
        <p:spPr/>
        <p:txBody>
          <a:bodyPr/>
          <a:lstStyle/>
          <a:p>
            <a:endParaRPr lang="en-GB" dirty="0"/>
          </a:p>
        </p:txBody>
      </p:sp>
      <p:sp>
        <p:nvSpPr>
          <p:cNvPr id="5" name="Espace réservé du numéro de diapositive 4"/>
          <p:cNvSpPr>
            <a:spLocks noGrp="1"/>
          </p:cNvSpPr>
          <p:nvPr>
            <p:ph type="sldNum" sz="quarter" idx="12"/>
          </p:nvPr>
        </p:nvSpPr>
        <p:spPr/>
        <p:txBody>
          <a:bodyPr/>
          <a:lstStyle/>
          <a:p>
            <a:fld id="{66E10180-7C22-9345-A16D-C53871315580}" type="slidenum">
              <a:rPr lang="en-GB" smtClean="0"/>
              <a:t>‹#›</a:t>
            </a:fld>
            <a:endParaRPr lang="en-GB" dirty="0"/>
          </a:p>
        </p:txBody>
      </p:sp>
      <p:sp>
        <p:nvSpPr>
          <p:cNvPr id="7" name="Subtitle 2"/>
          <p:cNvSpPr>
            <a:spLocks noGrp="1"/>
          </p:cNvSpPr>
          <p:nvPr>
            <p:ph type="subTitle" idx="1"/>
          </p:nvPr>
        </p:nvSpPr>
        <p:spPr>
          <a:xfrm>
            <a:off x="671698" y="2571750"/>
            <a:ext cx="7808475" cy="755780"/>
          </a:xfrm>
        </p:spPr>
        <p:txBody>
          <a:bodyPr anchor="t">
            <a:noAutofit/>
          </a:bodyPr>
          <a:lstStyle>
            <a:lvl1pPr marL="0" indent="0" algn="ctr">
              <a:spcBef>
                <a:spcPts val="300"/>
              </a:spcBef>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dirty="0"/>
          </a:p>
        </p:txBody>
      </p:sp>
    </p:spTree>
    <p:extLst>
      <p:ext uri="{BB962C8B-B14F-4D97-AF65-F5344CB8AC3E}">
        <p14:creationId xmlns:p14="http://schemas.microsoft.com/office/powerpoint/2010/main" val="3482503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3856481"/>
            <a:ext cx="8468145"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2282933"/>
            <a:ext cx="8272211" cy="1123130"/>
          </a:xfrm>
        </p:spPr>
        <p:txBody>
          <a:bodyPr anchor="b">
            <a:normAutofit/>
          </a:bodyPr>
          <a:lstStyle>
            <a:lvl1pPr algn="l">
              <a:defRPr sz="27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5" y="3406063"/>
            <a:ext cx="8272211" cy="450417"/>
          </a:xfrm>
        </p:spPr>
        <p:txBody>
          <a:bodyPr anchor="t">
            <a:normAutofit/>
          </a:bodyPr>
          <a:lstStyle>
            <a:lvl1pPr marL="0" indent="0" algn="l">
              <a:buNone/>
              <a:defRPr sz="1400" cap="all">
                <a:solidFill>
                  <a:schemeClr val="accent2"/>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DE04ABD-EA59-D340-8A4B-D382B3BF6F0B}" type="datetime1">
              <a:rPr lang="fr-FR" smtClean="0"/>
              <a:t>07/12/14</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03914D5-4C05-48A0-975C-C97C98535A04}" type="slidenum">
              <a:rPr lang="en-GB" smtClean="0"/>
              <a:t>‹#›</a:t>
            </a:fld>
            <a:endParaRPr lang="en-GB"/>
          </a:p>
        </p:txBody>
      </p:sp>
    </p:spTree>
    <p:extLst>
      <p:ext uri="{BB962C8B-B14F-4D97-AF65-F5344CB8AC3E}">
        <p14:creationId xmlns:p14="http://schemas.microsoft.com/office/powerpoint/2010/main" val="112065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547244"/>
            <a:ext cx="8272212" cy="741249"/>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F996EE-AEA5-7247-84F6-5653F10EA78E}" type="datetime1">
              <a:rPr lang="fr-FR" smtClean="0"/>
              <a:t>07/12/14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3914D5-4C05-48A0-975C-C97C98535A04}" type="slidenum">
              <a:rPr lang="en-GB" smtClean="0"/>
              <a:t>‹#›</a:t>
            </a:fld>
            <a:endParaRPr lang="en-GB"/>
          </a:p>
        </p:txBody>
      </p:sp>
    </p:spTree>
    <p:extLst>
      <p:ext uri="{BB962C8B-B14F-4D97-AF65-F5344CB8AC3E}">
        <p14:creationId xmlns:p14="http://schemas.microsoft.com/office/powerpoint/2010/main" val="2208682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617"/>
            <a:ext cx="8272212" cy="7603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35895" y="1635373"/>
            <a:ext cx="8272211" cy="27587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A3E0B9-CC88-8645-9C27-FEB189175B0D}" type="datetime1">
              <a:rPr lang="fr-FR" smtClean="0"/>
              <a:t>07/12/14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18725" y="4467103"/>
            <a:ext cx="789381" cy="273844"/>
          </a:xfrm>
        </p:spPr>
        <p:txBody>
          <a:bodyPr/>
          <a:lstStyle/>
          <a:p>
            <a:fld id="{503914D5-4C05-48A0-975C-C97C98535A04}" type="slidenum">
              <a:rPr lang="en-GB" smtClean="0"/>
              <a:t>‹#›</a:t>
            </a:fld>
            <a:endParaRPr lang="en-GB"/>
          </a:p>
        </p:txBody>
      </p:sp>
    </p:spTree>
    <p:extLst>
      <p:ext uri="{BB962C8B-B14F-4D97-AF65-F5344CB8AC3E}">
        <p14:creationId xmlns:p14="http://schemas.microsoft.com/office/powerpoint/2010/main" val="216885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4" name="Espace réservé du pied de page 3"/>
          <p:cNvSpPr>
            <a:spLocks noGrp="1"/>
          </p:cNvSpPr>
          <p:nvPr>
            <p:ph type="ftr" sz="quarter" idx="11"/>
          </p:nvPr>
        </p:nvSpPr>
        <p:spPr/>
        <p:txBody>
          <a:bodyPr/>
          <a:lstStyle/>
          <a:p>
            <a:endParaRPr lang="en-GB" dirty="0"/>
          </a:p>
        </p:txBody>
      </p:sp>
      <p:sp>
        <p:nvSpPr>
          <p:cNvPr id="5" name="Espace réservé du numéro de diapositive 4"/>
          <p:cNvSpPr>
            <a:spLocks noGrp="1"/>
          </p:cNvSpPr>
          <p:nvPr>
            <p:ph type="sldNum" sz="quarter" idx="12"/>
          </p:nvPr>
        </p:nvSpPr>
        <p:spPr/>
        <p:txBody>
          <a:bodyPr/>
          <a:lstStyle/>
          <a:p>
            <a:fld id="{66E10180-7C22-9345-A16D-C53871315580}" type="slidenum">
              <a:rPr lang="en-GB" smtClean="0"/>
              <a:t>‹#›</a:t>
            </a:fld>
            <a:endParaRPr lang="en-GB" dirty="0"/>
          </a:p>
        </p:txBody>
      </p:sp>
      <p:sp>
        <p:nvSpPr>
          <p:cNvPr id="6" name="Rectangle 5"/>
          <p:cNvSpPr/>
          <p:nvPr userDrawn="1"/>
        </p:nvSpPr>
        <p:spPr>
          <a:xfrm>
            <a:off x="0" y="0"/>
            <a:ext cx="91440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7306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4" name="Espace réservé du pied de page 3"/>
          <p:cNvSpPr>
            <a:spLocks noGrp="1"/>
          </p:cNvSpPr>
          <p:nvPr>
            <p:ph type="ftr" sz="quarter" idx="11"/>
          </p:nvPr>
        </p:nvSpPr>
        <p:spPr/>
        <p:txBody>
          <a:bodyPr/>
          <a:lstStyle/>
          <a:p>
            <a:endParaRPr lang="en-GB" dirty="0"/>
          </a:p>
        </p:txBody>
      </p:sp>
      <p:sp>
        <p:nvSpPr>
          <p:cNvPr id="5" name="Espace réservé du numéro de diapositive 4"/>
          <p:cNvSpPr>
            <a:spLocks noGrp="1"/>
          </p:cNvSpPr>
          <p:nvPr>
            <p:ph type="sldNum" sz="quarter" idx="12"/>
          </p:nvPr>
        </p:nvSpPr>
        <p:spPr/>
        <p:txBody>
          <a:bodyPr/>
          <a:lstStyle/>
          <a:p>
            <a:fld id="{66E10180-7C22-9345-A16D-C53871315580}" type="slidenum">
              <a:rPr lang="en-GB" smtClean="0"/>
              <a:t>‹#›</a:t>
            </a:fld>
            <a:endParaRPr lang="en-GB" dirty="0"/>
          </a:p>
        </p:txBody>
      </p:sp>
      <p:pic>
        <p:nvPicPr>
          <p:cNvPr id="7" name="Image 6" descr="map-availability-blue-10072013.png"/>
          <p:cNvPicPr>
            <a:picLocks noChangeAspect="1"/>
          </p:cNvPicPr>
          <p:nvPr userDrawn="1"/>
        </p:nvPicPr>
        <p:blipFill>
          <a:blip r:embed="rId2">
            <a:alphaModFix amt="81000"/>
            <a:extLst>
              <a:ext uri="{28A0092B-C50C-407E-A947-70E740481C1C}">
                <a14:useLocalDpi xmlns:a14="http://schemas.microsoft.com/office/drawing/2010/main" val="0"/>
              </a:ext>
            </a:extLst>
          </a:blip>
          <a:stretch>
            <a:fillRect/>
          </a:stretch>
        </p:blipFill>
        <p:spPr>
          <a:xfrm>
            <a:off x="0" y="260033"/>
            <a:ext cx="9144000" cy="4623435"/>
          </a:xfrm>
          <a:prstGeom prst="rect">
            <a:avLst/>
          </a:prstGeom>
        </p:spPr>
      </p:pic>
    </p:spTree>
    <p:extLst>
      <p:ext uri="{BB962C8B-B14F-4D97-AF65-F5344CB8AC3E}">
        <p14:creationId xmlns:p14="http://schemas.microsoft.com/office/powerpoint/2010/main" val="402414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4" name="Espace réservé du pied de page 3"/>
          <p:cNvSpPr>
            <a:spLocks noGrp="1"/>
          </p:cNvSpPr>
          <p:nvPr>
            <p:ph type="ftr" sz="quarter" idx="11"/>
          </p:nvPr>
        </p:nvSpPr>
        <p:spPr/>
        <p:txBody>
          <a:bodyPr/>
          <a:lstStyle/>
          <a:p>
            <a:endParaRPr lang="en-GB" dirty="0"/>
          </a:p>
        </p:txBody>
      </p:sp>
      <p:sp>
        <p:nvSpPr>
          <p:cNvPr id="5" name="Espace réservé du numéro de diapositive 4"/>
          <p:cNvSpPr>
            <a:spLocks noGrp="1"/>
          </p:cNvSpPr>
          <p:nvPr>
            <p:ph type="sldNum" sz="quarter" idx="12"/>
          </p:nvPr>
        </p:nvSpPr>
        <p:spPr/>
        <p:txBody>
          <a:bodyPr/>
          <a:lstStyle/>
          <a:p>
            <a:fld id="{66E10180-7C22-9345-A16D-C53871315580}" type="slidenum">
              <a:rPr lang="en-GB" smtClean="0"/>
              <a:t>‹#›</a:t>
            </a:fld>
            <a:endParaRPr lang="en-GB" dirty="0"/>
          </a:p>
        </p:txBody>
      </p:sp>
      <p:pic>
        <p:nvPicPr>
          <p:cNvPr id="7" name="Image 6" descr="map-availability-blue-10072013.png"/>
          <p:cNvPicPr>
            <a:picLocks noChangeAspect="1"/>
          </p:cNvPicPr>
          <p:nvPr userDrawn="1"/>
        </p:nvPicPr>
        <p:blipFill>
          <a:blip r:embed="rId2">
            <a:alphaModFix amt="81000"/>
            <a:extLst>
              <a:ext uri="{28A0092B-C50C-407E-A947-70E740481C1C}">
                <a14:useLocalDpi xmlns:a14="http://schemas.microsoft.com/office/drawing/2010/main" val="0"/>
              </a:ext>
            </a:extLst>
          </a:blip>
          <a:stretch>
            <a:fillRect/>
          </a:stretch>
        </p:blipFill>
        <p:spPr>
          <a:xfrm>
            <a:off x="0" y="3791563"/>
            <a:ext cx="9144000" cy="4623435"/>
          </a:xfrm>
          <a:prstGeom prst="rect">
            <a:avLst/>
          </a:prstGeom>
        </p:spPr>
      </p:pic>
    </p:spTree>
    <p:extLst>
      <p:ext uri="{BB962C8B-B14F-4D97-AF65-F5344CB8AC3E}">
        <p14:creationId xmlns:p14="http://schemas.microsoft.com/office/powerpoint/2010/main" val="20589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6" name="Slide Number Placeholder 5"/>
          <p:cNvSpPr>
            <a:spLocks noGrp="1"/>
          </p:cNvSpPr>
          <p:nvPr>
            <p:ph type="sldNum" sz="quarter" idx="12"/>
          </p:nvPr>
        </p:nvSpPr>
        <p:spPr/>
        <p:txBody>
          <a:bodyPr/>
          <a:lstStyle>
            <a:lvl1pPr>
              <a:defRPr>
                <a:solidFill>
                  <a:srgbClr val="7F7F7F"/>
                </a:solidFill>
              </a:defRPr>
            </a:lvl1pPr>
          </a:lstStyle>
          <a:p>
            <a:fld id="{66E10180-7C22-9345-A16D-C53871315580}" type="slidenum">
              <a:rPr lang="en-GB" smtClean="0"/>
              <a:pPr/>
              <a:t>‹#›</a:t>
            </a:fld>
            <a:endParaRPr lang="en-GB" dirty="0"/>
          </a:p>
        </p:txBody>
      </p:sp>
      <p:sp>
        <p:nvSpPr>
          <p:cNvPr id="12" name="Rectangle 11"/>
          <p:cNvSpPr/>
          <p:nvPr userDrawn="1"/>
        </p:nvSpPr>
        <p:spPr>
          <a:xfrm>
            <a:off x="95950" y="211931"/>
            <a:ext cx="388145" cy="513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et contenu, al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8475" y="100853"/>
            <a:ext cx="7556313" cy="746312"/>
          </a:xfrm>
        </p:spPr>
        <p:txBody>
          <a:bodyPr anchor="b" anchorCtr="0"/>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66E10180-7C22-9345-A16D-C53871315580}" type="slidenum">
              <a:rPr lang="en-GB" smtClean="0"/>
              <a:pPr/>
              <a:t>‹#›</a:t>
            </a:fld>
            <a:endParaRPr lang="en-GB" dirty="0"/>
          </a:p>
        </p:txBody>
      </p:sp>
      <p:sp>
        <p:nvSpPr>
          <p:cNvPr id="10" name="Text Placeholder 3"/>
          <p:cNvSpPr>
            <a:spLocks noGrp="1"/>
          </p:cNvSpPr>
          <p:nvPr>
            <p:ph type="body" sz="half" idx="2"/>
          </p:nvPr>
        </p:nvSpPr>
        <p:spPr>
          <a:xfrm>
            <a:off x="498518" y="847165"/>
            <a:ext cx="7558960" cy="581025"/>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Cliquez pour modifier les styles du texte du masque</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11" name="Rectangle 10"/>
          <p:cNvSpPr/>
          <p:nvPr/>
        </p:nvSpPr>
        <p:spPr>
          <a:xfrm>
            <a:off x="8210551" y="211931"/>
            <a:ext cx="642097"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11931"/>
            <a:ext cx="91440"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9851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39987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E10180-7C22-9345-A16D-C53871315580}"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fr-FR" dirty="0" smtClean="0"/>
              <a:t>Cliquez et modifiez le titre</a:t>
            </a:r>
            <a:endParaRPr dirty="0"/>
          </a:p>
        </p:txBody>
      </p:sp>
      <p:sp>
        <p:nvSpPr>
          <p:cNvPr id="4" name="Content Placeholder 3"/>
          <p:cNvSpPr>
            <a:spLocks noGrp="1"/>
          </p:cNvSpPr>
          <p:nvPr>
            <p:ph sz="half" idx="2"/>
          </p:nvPr>
        </p:nvSpPr>
        <p:spPr>
          <a:xfrm>
            <a:off x="497541" y="1835524"/>
            <a:ext cx="3657600" cy="275909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6" name="Content Placeholder 5"/>
          <p:cNvSpPr>
            <a:spLocks noGrp="1"/>
          </p:cNvSpPr>
          <p:nvPr>
            <p:ph sz="quarter" idx="4"/>
          </p:nvPr>
        </p:nvSpPr>
        <p:spPr>
          <a:xfrm>
            <a:off x="4399878" y="1835524"/>
            <a:ext cx="3657600" cy="275909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B0D40011-8E65-304A-94CF-5A79F514056E}" type="datetimeFigureOut">
              <a:rPr lang="fr-FR" smtClean="0"/>
              <a:t>07/12/14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lvl1pPr>
              <a:defRPr>
                <a:solidFill>
                  <a:schemeClr val="tx1">
                    <a:lumMod val="50000"/>
                    <a:lumOff val="50000"/>
                  </a:schemeClr>
                </a:solidFill>
              </a:defRPr>
            </a:lvl1pPr>
          </a:lstStyle>
          <a:p>
            <a:fld id="{66E10180-7C22-9345-A16D-C53871315580}" type="slidenum">
              <a:rPr lang="en-GB" smtClean="0"/>
              <a:pPr/>
              <a:t>‹#›</a:t>
            </a:fld>
            <a:endParaRPr lang="en-GB" dirty="0"/>
          </a:p>
        </p:txBody>
      </p:sp>
      <p:sp>
        <p:nvSpPr>
          <p:cNvPr id="3" name="Text Placeholder 2"/>
          <p:cNvSpPr>
            <a:spLocks noGrp="1"/>
          </p:cNvSpPr>
          <p:nvPr>
            <p:ph type="body" idx="1"/>
          </p:nvPr>
        </p:nvSpPr>
        <p:spPr>
          <a:xfrm>
            <a:off x="497541" y="1553136"/>
            <a:ext cx="3657600" cy="242047"/>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5" name="Text Placeholder 4"/>
          <p:cNvSpPr>
            <a:spLocks noGrp="1"/>
          </p:cNvSpPr>
          <p:nvPr>
            <p:ph type="body" sz="quarter" idx="3"/>
          </p:nvPr>
        </p:nvSpPr>
        <p:spPr>
          <a:xfrm>
            <a:off x="4399878" y="1553136"/>
            <a:ext cx="3657600" cy="242047"/>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363070"/>
            <a:ext cx="7556313" cy="837080"/>
          </a:xfrm>
          <a:prstGeom prst="rect">
            <a:avLst/>
          </a:prstGeom>
        </p:spPr>
        <p:txBody>
          <a:bodyPr vert="horz" lIns="91440" tIns="45720" rIns="91440" bIns="45720" rtlCol="0" anchor="t" anchorCtr="0">
            <a:noAutofit/>
          </a:bodyPr>
          <a:lstStyle/>
          <a:p>
            <a:r>
              <a:rPr lang="fr-FR" smtClean="0"/>
              <a:t>Cliquez et modifiez le titre</a:t>
            </a:r>
            <a:endParaRPr/>
          </a:p>
        </p:txBody>
      </p:sp>
      <p:sp>
        <p:nvSpPr>
          <p:cNvPr id="3" name="Text Placeholder 2"/>
          <p:cNvSpPr>
            <a:spLocks noGrp="1"/>
          </p:cNvSpPr>
          <p:nvPr>
            <p:ph type="body" idx="1"/>
          </p:nvPr>
        </p:nvSpPr>
        <p:spPr>
          <a:xfrm>
            <a:off x="498475" y="1485901"/>
            <a:ext cx="7556313" cy="310872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6795247" y="4817689"/>
            <a:ext cx="2133600" cy="273844"/>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B0D40011-8E65-304A-94CF-5A79F514056E}" type="datetimeFigureOut">
              <a:rPr lang="fr-FR" smtClean="0"/>
              <a:t>07/12/14</a:t>
            </a:fld>
            <a:endParaRPr lang="en-GB" dirty="0"/>
          </a:p>
        </p:txBody>
      </p:sp>
      <p:sp>
        <p:nvSpPr>
          <p:cNvPr id="5" name="Footer Placeholder 4"/>
          <p:cNvSpPr>
            <a:spLocks noGrp="1"/>
          </p:cNvSpPr>
          <p:nvPr>
            <p:ph type="ftr" sz="quarter" idx="3"/>
          </p:nvPr>
        </p:nvSpPr>
        <p:spPr>
          <a:xfrm>
            <a:off x="201706" y="4817689"/>
            <a:ext cx="6122894" cy="273844"/>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GB" dirty="0"/>
          </a:p>
        </p:txBody>
      </p:sp>
      <p:sp>
        <p:nvSpPr>
          <p:cNvPr id="6" name="Slide Number Placeholder 5"/>
          <p:cNvSpPr>
            <a:spLocks noGrp="1"/>
          </p:cNvSpPr>
          <p:nvPr>
            <p:ph type="sldNum" sz="quarter" idx="4"/>
          </p:nvPr>
        </p:nvSpPr>
        <p:spPr>
          <a:xfrm>
            <a:off x="8305800" y="181676"/>
            <a:ext cx="554038" cy="273844"/>
          </a:xfrm>
          <a:prstGeom prst="rect">
            <a:avLst/>
          </a:prstGeom>
        </p:spPr>
        <p:txBody>
          <a:bodyPr vert="horz" lIns="91440" tIns="45720" rIns="91440" bIns="45720" rtlCol="0" anchor="ctr"/>
          <a:lstStyle>
            <a:lvl1pPr algn="r">
              <a:defRPr sz="1400">
                <a:solidFill>
                  <a:schemeClr val="bg1"/>
                </a:solidFill>
              </a:defRPr>
            </a:lvl1pPr>
          </a:lstStyle>
          <a:p>
            <a:fld id="{66E10180-7C22-9345-A16D-C53871315580}"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83" r:id="rId4"/>
    <p:sldLayoutId id="2147483684" r:id="rId5"/>
    <p:sldLayoutId id="2147483662" r:id="rId6"/>
    <p:sldLayoutId id="2147483663"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9" r:id="rId18"/>
    <p:sldLayoutId id="2147483680" r:id="rId19"/>
    <p:sldLayoutId id="2147483686" r:id="rId20"/>
    <p:sldLayoutId id="2147483687" r:id="rId21"/>
    <p:sldLayoutId id="2147483688" r:id="rId22"/>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hyperlink" Target="mailto:javier.espinosa@imag.fr" TargetMode="External"/></Relationships>
</file>

<file path=ppt/slides/_rels/slide10.xml.rels><?xml version="1.0" encoding="UTF-8" standalone="yes"?>
<Relationships xmlns="http://schemas.openxmlformats.org/package/2006/relationships"><Relationship Id="rId11" Type="http://schemas.microsoft.com/office/2007/relationships/hdphoto" Target="../media/hdphoto1.wdp"/><Relationship Id="rId12" Type="http://schemas.microsoft.com/office/2007/relationships/hdphoto" Target="../media/hdphoto2.wdp"/><Relationship Id="rId13" Type="http://schemas.microsoft.com/office/2007/relationships/hdphoto" Target="../media/hdphoto3.wdp"/><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microsoft.com/office/2007/relationships/hdphoto" Target="../media/hdphoto4.wdp"/><Relationship Id="rId18"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gif"/><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mailto:javiera.espinosa@imag.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file://localhost/Sourcehttp/::blogs.salesforce.com:strategy:2012:05:whats-the-impact-of-social-media-on-the-french-presidential-elections.html" TargetMode="External"/><Relationship Id="rId4" Type="http://schemas.openxmlformats.org/officeDocument/2006/relationships/hyperlink" Target="https://web.archive.org/web/*/http://www.u-m-p.org" TargetMode="External"/><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us-titre 9"/>
          <p:cNvSpPr txBox="1">
            <a:spLocks/>
          </p:cNvSpPr>
          <p:nvPr/>
        </p:nvSpPr>
        <p:spPr>
          <a:xfrm>
            <a:off x="397964" y="1981851"/>
            <a:ext cx="8324907" cy="951849"/>
          </a:xfrm>
          <a:prstGeom prst="rect">
            <a:avLst/>
          </a:prstGeom>
        </p:spPr>
        <p:txBody>
          <a:bodyPr anchor="ct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pPr>
            <a:endParaRPr lang="en-GB" dirty="0">
              <a:solidFill>
                <a:schemeClr val="accent3"/>
              </a:solidFill>
            </a:endParaRPr>
          </a:p>
        </p:txBody>
      </p:sp>
      <p:sp>
        <p:nvSpPr>
          <p:cNvPr id="20" name="Titre 3"/>
          <p:cNvSpPr txBox="1">
            <a:spLocks/>
          </p:cNvSpPr>
          <p:nvPr/>
        </p:nvSpPr>
        <p:spPr>
          <a:xfrm>
            <a:off x="398048" y="1404670"/>
            <a:ext cx="8497118" cy="665878"/>
          </a:xfrm>
          <a:prstGeom prst="rect">
            <a:avLst/>
          </a:prstGeom>
        </p:spPr>
        <p:txBody>
          <a:bodyPr wrap="square" anchor="ctr">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nSpc>
                <a:spcPct val="110000"/>
              </a:lnSpc>
            </a:pPr>
            <a:r>
              <a:rPr lang="en-US" sz="2800" b="1" dirty="0" smtClean="0">
                <a:latin typeface="Helvetica Neue"/>
                <a:cs typeface="Helvetica Neue"/>
              </a:rPr>
              <a:t>PoliWeb project </a:t>
            </a:r>
            <a:r>
              <a:rPr lang="en-US" sz="2800" dirty="0" smtClean="0">
                <a:solidFill>
                  <a:schemeClr val="tx1">
                    <a:lumMod val="50000"/>
                    <a:lumOff val="50000"/>
                  </a:schemeClr>
                </a:solidFill>
                <a:latin typeface="Helvetica Neue Light"/>
                <a:cs typeface="Helvetica Neue Light"/>
              </a:rPr>
              <a:t>(PEPS</a:t>
            </a:r>
            <a:r>
              <a:rPr lang="en-US" sz="2800" dirty="0">
                <a:solidFill>
                  <a:schemeClr val="tx1">
                    <a:lumMod val="50000"/>
                    <a:lumOff val="50000"/>
                  </a:schemeClr>
                </a:solidFill>
                <a:latin typeface="Helvetica Neue Light"/>
                <a:cs typeface="Helvetica Neue Light"/>
              </a:rPr>
              <a:t>'</a:t>
            </a:r>
            <a:r>
              <a:rPr lang="en-US" sz="2800" dirty="0" smtClean="0">
                <a:solidFill>
                  <a:schemeClr val="tx1">
                    <a:lumMod val="50000"/>
                    <a:lumOff val="50000"/>
                  </a:schemeClr>
                </a:solidFill>
                <a:latin typeface="Helvetica Neue Light"/>
                <a:cs typeface="Helvetica Neue Light"/>
              </a:rPr>
              <a:t>14)</a:t>
            </a:r>
          </a:p>
        </p:txBody>
      </p:sp>
      <p:sp>
        <p:nvSpPr>
          <p:cNvPr id="13" name="Sous-titre 9"/>
          <p:cNvSpPr txBox="1">
            <a:spLocks/>
          </p:cNvSpPr>
          <p:nvPr/>
        </p:nvSpPr>
        <p:spPr>
          <a:xfrm>
            <a:off x="5010995" y="3277108"/>
            <a:ext cx="3884171" cy="1294603"/>
          </a:xfrm>
          <a:prstGeom prst="rect">
            <a:avLst/>
          </a:prstGeom>
        </p:spPr>
        <p:txBody>
          <a:bodyPr vert="horz" lIns="91440" tIns="45720" rIns="91440" bIns="45720" rtlCol="0">
            <a:noAutofit/>
          </a:bodyPr>
          <a:lstStyle>
            <a:lvl1pPr marL="0" indent="0" algn="l" defTabSz="914400" rtl="0" eaLnBrk="1" latinLnBrk="0" hangingPunct="1">
              <a:spcBef>
                <a:spcPts val="300"/>
              </a:spcBef>
              <a:buClr>
                <a:schemeClr val="accent1"/>
              </a:buClr>
              <a:buSzPct val="75000"/>
              <a:buFont typeface="Wingdings" pitchFamily="2" charset="2"/>
              <a:buNone/>
              <a:defRPr sz="14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baseline="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9pPr>
          </a:lstStyle>
          <a:p>
            <a:pPr algn="r"/>
            <a:r>
              <a:rPr lang="en-GB" sz="1200" b="1" dirty="0" smtClean="0">
                <a:solidFill>
                  <a:schemeClr val="tx1">
                    <a:lumMod val="50000"/>
                    <a:lumOff val="50000"/>
                  </a:schemeClr>
                </a:solidFill>
              </a:rPr>
              <a:t>Geraldine Castel</a:t>
            </a:r>
            <a:endParaRPr lang="en-GB" sz="1200" dirty="0" smtClean="0">
              <a:solidFill>
                <a:schemeClr val="tx1">
                  <a:lumMod val="50000"/>
                  <a:lumOff val="50000"/>
                </a:schemeClr>
              </a:solidFill>
            </a:endParaRPr>
          </a:p>
          <a:p>
            <a:pPr algn="r">
              <a:spcBef>
                <a:spcPts val="0"/>
              </a:spcBef>
            </a:pPr>
            <a:r>
              <a:rPr lang="en-GB" sz="1200" dirty="0" smtClean="0">
                <a:solidFill>
                  <a:schemeClr val="tx1">
                    <a:lumMod val="50000"/>
                    <a:lumOff val="50000"/>
                  </a:schemeClr>
                </a:solidFill>
                <a:latin typeface="Helvetica Neue Light"/>
                <a:cs typeface="Helvetica Neue Light"/>
              </a:rPr>
              <a:t>CEMRA, </a:t>
            </a:r>
            <a:r>
              <a:rPr lang="en-GB" sz="1200" dirty="0" err="1" smtClean="0">
                <a:solidFill>
                  <a:schemeClr val="tx1">
                    <a:lumMod val="50000"/>
                    <a:lumOff val="50000"/>
                  </a:schemeClr>
                </a:solidFill>
                <a:latin typeface="Helvetica Neue Light"/>
                <a:cs typeface="Helvetica Neue Light"/>
              </a:rPr>
              <a:t>Université</a:t>
            </a:r>
            <a:r>
              <a:rPr lang="en-GB" sz="1200" dirty="0" smtClean="0">
                <a:solidFill>
                  <a:schemeClr val="tx1">
                    <a:lumMod val="50000"/>
                    <a:lumOff val="50000"/>
                  </a:schemeClr>
                </a:solidFill>
                <a:latin typeface="Helvetica Neue Light"/>
                <a:cs typeface="Helvetica Neue Light"/>
              </a:rPr>
              <a:t> Stendhal, </a:t>
            </a:r>
            <a:r>
              <a:rPr lang="en-GB" sz="1200" dirty="0" smtClean="0">
                <a:solidFill>
                  <a:schemeClr val="tx1">
                    <a:lumMod val="50000"/>
                    <a:lumOff val="50000"/>
                  </a:schemeClr>
                </a:solidFill>
                <a:latin typeface="Helvetica Neue Light"/>
                <a:cs typeface="Helvetica Neue Light"/>
              </a:rPr>
              <a:t>France</a:t>
            </a:r>
          </a:p>
          <a:p>
            <a:pPr algn="r">
              <a:spcBef>
                <a:spcPts val="0"/>
              </a:spcBef>
            </a:pPr>
            <a:endParaRPr lang="en-GB" sz="1200" dirty="0" smtClean="0">
              <a:solidFill>
                <a:schemeClr val="tx1">
                  <a:lumMod val="50000"/>
                  <a:lumOff val="50000"/>
                </a:schemeClr>
              </a:solidFill>
              <a:latin typeface="Helvetica Neue Light"/>
              <a:cs typeface="Helvetica Neue Light"/>
            </a:endParaRPr>
          </a:p>
          <a:p>
            <a:pPr algn="r">
              <a:spcBef>
                <a:spcPts val="600"/>
              </a:spcBef>
            </a:pPr>
            <a:r>
              <a:rPr lang="en-GB" sz="1200" b="1" dirty="0" smtClean="0">
                <a:solidFill>
                  <a:schemeClr val="tx1">
                    <a:lumMod val="50000"/>
                    <a:lumOff val="50000"/>
                  </a:schemeClr>
                </a:solidFill>
              </a:rPr>
              <a:t>Genoveva </a:t>
            </a:r>
            <a:r>
              <a:rPr lang="en-GB" sz="1200" b="1" dirty="0">
                <a:solidFill>
                  <a:schemeClr val="tx1">
                    <a:lumMod val="50000"/>
                    <a:lumOff val="50000"/>
                  </a:schemeClr>
                </a:solidFill>
              </a:rPr>
              <a:t>Vargas-</a:t>
            </a:r>
            <a:r>
              <a:rPr lang="en-GB" sz="1200" b="1" dirty="0" smtClean="0">
                <a:solidFill>
                  <a:schemeClr val="tx1">
                    <a:lumMod val="50000"/>
                    <a:lumOff val="50000"/>
                  </a:schemeClr>
                </a:solidFill>
              </a:rPr>
              <a:t>Solar</a:t>
            </a:r>
            <a:endParaRPr lang="en-GB" sz="1200" dirty="0" smtClean="0">
              <a:solidFill>
                <a:schemeClr val="tx1">
                  <a:lumMod val="50000"/>
                  <a:lumOff val="50000"/>
                </a:schemeClr>
              </a:solidFill>
            </a:endParaRPr>
          </a:p>
          <a:p>
            <a:pPr algn="r">
              <a:spcBef>
                <a:spcPts val="0"/>
              </a:spcBef>
            </a:pPr>
            <a:r>
              <a:rPr lang="en-GB" sz="1200" dirty="0" smtClean="0">
                <a:solidFill>
                  <a:schemeClr val="tx1">
                    <a:lumMod val="50000"/>
                    <a:lumOff val="50000"/>
                  </a:schemeClr>
                </a:solidFill>
                <a:latin typeface="Helvetica Neue Light"/>
                <a:cs typeface="Helvetica Neue Light"/>
              </a:rPr>
              <a:t>CNRS, LIG-LAFMIA, France</a:t>
            </a:r>
            <a:endParaRPr lang="en-GB" sz="1200" dirty="0">
              <a:solidFill>
                <a:schemeClr val="tx1">
                  <a:lumMod val="50000"/>
                  <a:lumOff val="50000"/>
                </a:schemeClr>
              </a:solidFill>
              <a:latin typeface="Helvetica Neue Light"/>
              <a:cs typeface="Helvetica Neue Light"/>
            </a:endParaRPr>
          </a:p>
        </p:txBody>
      </p:sp>
      <p:sp>
        <p:nvSpPr>
          <p:cNvPr id="16" name="Rectangle 15"/>
          <p:cNvSpPr/>
          <p:nvPr/>
        </p:nvSpPr>
        <p:spPr>
          <a:xfrm>
            <a:off x="0" y="2095948"/>
            <a:ext cx="9144000" cy="83391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lIns="504000" tIns="0" rIns="180000" bIns="0" rtlCol="0" anchor="ctr">
            <a:normAutofit/>
          </a:bodyPr>
          <a:lstStyle/>
          <a:p>
            <a:pPr marL="0" lvl="1" indent="0">
              <a:buNone/>
            </a:pPr>
            <a:r>
              <a:rPr lang="en-US" b="1" dirty="0"/>
              <a:t>Towards </a:t>
            </a:r>
            <a:r>
              <a:rPr lang="en-US" b="1" dirty="0" smtClean="0"/>
              <a:t>a cloud </a:t>
            </a:r>
            <a:r>
              <a:rPr lang="en-US" b="1" dirty="0"/>
              <a:t>infrastructure for collecting, storing and </a:t>
            </a:r>
            <a:r>
              <a:rPr lang="en-US" b="1" dirty="0" smtClean="0"/>
              <a:t>analyzing </a:t>
            </a:r>
            <a:r>
              <a:rPr lang="en-US" b="1" dirty="0"/>
              <a:t>data flows produced by politicians</a:t>
            </a:r>
          </a:p>
        </p:txBody>
      </p:sp>
      <p:sp>
        <p:nvSpPr>
          <p:cNvPr id="17" name="Sous-titre 9"/>
          <p:cNvSpPr txBox="1">
            <a:spLocks/>
          </p:cNvSpPr>
          <p:nvPr/>
        </p:nvSpPr>
        <p:spPr>
          <a:xfrm>
            <a:off x="397965" y="3035300"/>
            <a:ext cx="5139235" cy="723900"/>
          </a:xfrm>
          <a:prstGeom prst="rect">
            <a:avLst/>
          </a:prstGeom>
        </p:spPr>
        <p:txBody>
          <a:bodyPr vert="horz" lIns="91440" tIns="45720" rIns="91440" bIns="45720" rtlCol="0">
            <a:noAutofit/>
          </a:bodyPr>
          <a:lstStyle>
            <a:lvl1pPr marL="0" indent="0" algn="l" defTabSz="914400" rtl="0" eaLnBrk="1" latinLnBrk="0" hangingPunct="1">
              <a:spcBef>
                <a:spcPts val="300"/>
              </a:spcBef>
              <a:buClr>
                <a:schemeClr val="accent1"/>
              </a:buClr>
              <a:buSzPct val="75000"/>
              <a:buFont typeface="Wingdings" pitchFamily="2" charset="2"/>
              <a:buNone/>
              <a:defRPr sz="14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baseline="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9pPr>
          </a:lstStyle>
          <a:p>
            <a:r>
              <a:rPr lang="en-GB" b="1" dirty="0" smtClean="0">
                <a:solidFill>
                  <a:schemeClr val="tx1">
                    <a:lumMod val="65000"/>
                    <a:lumOff val="35000"/>
                  </a:schemeClr>
                </a:solidFill>
                <a:latin typeface="Helvetica Neue"/>
                <a:cs typeface="Helvetica Neue"/>
              </a:rPr>
              <a:t>Javier Espinosa </a:t>
            </a:r>
            <a:endParaRPr lang="en-GB" b="1" dirty="0" smtClean="0">
              <a:solidFill>
                <a:schemeClr val="tx1">
                  <a:lumMod val="65000"/>
                  <a:lumOff val="35000"/>
                </a:schemeClr>
              </a:solidFill>
              <a:latin typeface="Helvetica Neue"/>
              <a:cs typeface="Helvetica Neue"/>
            </a:endParaRPr>
          </a:p>
          <a:p>
            <a:r>
              <a:rPr lang="en-GB" dirty="0" smtClean="0">
                <a:solidFill>
                  <a:schemeClr val="tx1">
                    <a:lumMod val="65000"/>
                    <a:lumOff val="35000"/>
                  </a:schemeClr>
                </a:solidFill>
                <a:latin typeface="Helvetica Neue Light"/>
                <a:cs typeface="Helvetica Neue Light"/>
              </a:rPr>
              <a:t>LAFMIA, UMI CNRS Mexico</a:t>
            </a:r>
          </a:p>
          <a:p>
            <a:r>
              <a:rPr lang="en-GB" dirty="0" smtClean="0">
                <a:solidFill>
                  <a:schemeClr val="tx1">
                    <a:lumMod val="65000"/>
                    <a:lumOff val="35000"/>
                  </a:schemeClr>
                </a:solidFill>
                <a:latin typeface="Helvetica Neue Light"/>
                <a:cs typeface="Helvetica Neue Light"/>
                <a:hlinkClick r:id="rId3"/>
              </a:rPr>
              <a:t>javier.espinosa</a:t>
            </a:r>
            <a:r>
              <a:rPr lang="en-GB" dirty="0" smtClean="0">
                <a:solidFill>
                  <a:schemeClr val="tx1">
                    <a:lumMod val="65000"/>
                    <a:lumOff val="35000"/>
                  </a:schemeClr>
                </a:solidFill>
                <a:latin typeface="Helvetica Neue Light"/>
                <a:cs typeface="Helvetica Neue Light"/>
                <a:hlinkClick r:id="rId3"/>
              </a:rPr>
              <a:t>@imag.fr</a:t>
            </a:r>
            <a:r>
              <a:rPr lang="en-GB" dirty="0">
                <a:solidFill>
                  <a:schemeClr val="tx1">
                    <a:lumMod val="65000"/>
                    <a:lumOff val="35000"/>
                  </a:schemeClr>
                </a:solidFill>
                <a:latin typeface="Helvetica Neue Light"/>
                <a:cs typeface="Helvetica Neue Light"/>
              </a:rPr>
              <a:t> </a:t>
            </a:r>
            <a:endParaRPr lang="en-GB" b="1" dirty="0">
              <a:solidFill>
                <a:schemeClr val="tx1">
                  <a:lumMod val="65000"/>
                  <a:lumOff val="35000"/>
                </a:schemeClr>
              </a:solidFill>
              <a:latin typeface="Helvetica Neue Light"/>
              <a:cs typeface="Helvetica Neue Light"/>
            </a:endParaRPr>
          </a:p>
          <a:p>
            <a:endParaRPr lang="en-GB" dirty="0" smtClean="0">
              <a:solidFill>
                <a:schemeClr val="tx1">
                  <a:lumMod val="65000"/>
                  <a:lumOff val="35000"/>
                </a:schemeClr>
              </a:solidFill>
              <a:latin typeface="Helvetica Neue Light"/>
              <a:cs typeface="Helvetica Neue Light"/>
            </a:endParaRPr>
          </a:p>
        </p:txBody>
      </p:sp>
      <p:sp>
        <p:nvSpPr>
          <p:cNvPr id="7" name="Sous-titre 9"/>
          <p:cNvSpPr txBox="1">
            <a:spLocks/>
          </p:cNvSpPr>
          <p:nvPr/>
        </p:nvSpPr>
        <p:spPr>
          <a:xfrm>
            <a:off x="398048" y="4808370"/>
            <a:ext cx="5012235" cy="190241"/>
          </a:xfrm>
          <a:prstGeom prst="rect">
            <a:avLst/>
          </a:prstGeom>
        </p:spPr>
        <p:txBody>
          <a:bodyPr vert="horz" lIns="91440" tIns="45720" rIns="91440" bIns="45720" rtlCol="0" anchor="ctr">
            <a:noAutofit/>
          </a:bodyPr>
          <a:lstStyle>
            <a:lvl1pPr marL="0" indent="0" algn="l" defTabSz="914400" rtl="0" eaLnBrk="1" latinLnBrk="0" hangingPunct="1">
              <a:spcBef>
                <a:spcPts val="300"/>
              </a:spcBef>
              <a:buClr>
                <a:schemeClr val="accent1"/>
              </a:buClr>
              <a:buSzPct val="75000"/>
              <a:buFont typeface="Wingdings" pitchFamily="2" charset="2"/>
              <a:buNone/>
              <a:defRPr sz="14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baseline="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9pPr>
          </a:lstStyle>
          <a:p>
            <a:r>
              <a:rPr lang="en-GB" sz="1050" dirty="0" err="1" smtClean="0">
                <a:solidFill>
                  <a:schemeClr val="tx1">
                    <a:lumMod val="50000"/>
                    <a:lumOff val="50000"/>
                  </a:schemeClr>
                </a:solidFill>
                <a:latin typeface="Helvetica Neue Light"/>
                <a:cs typeface="Helvetica Neue Light"/>
              </a:rPr>
              <a:t>Journée</a:t>
            </a:r>
            <a:r>
              <a:rPr lang="en-GB" sz="1050" dirty="0" smtClean="0">
                <a:solidFill>
                  <a:schemeClr val="tx1">
                    <a:lumMod val="50000"/>
                    <a:lumOff val="50000"/>
                  </a:schemeClr>
                </a:solidFill>
                <a:latin typeface="Helvetica Neue Light"/>
                <a:cs typeface="Helvetica Neue Light"/>
              </a:rPr>
              <a:t> </a:t>
            </a:r>
            <a:r>
              <a:rPr lang="en-GB" sz="1050" dirty="0" smtClean="0">
                <a:solidFill>
                  <a:schemeClr val="tx1">
                    <a:lumMod val="50000"/>
                    <a:lumOff val="50000"/>
                  </a:schemeClr>
                </a:solidFill>
                <a:latin typeface="Helvetica Neue Light"/>
                <a:cs typeface="Helvetica Neue Light"/>
              </a:rPr>
              <a:t>Big Humanities, 8 December </a:t>
            </a:r>
            <a:r>
              <a:rPr lang="en-GB" sz="1050" dirty="0" smtClean="0">
                <a:solidFill>
                  <a:schemeClr val="tx1">
                    <a:lumMod val="50000"/>
                    <a:lumOff val="50000"/>
                  </a:schemeClr>
                </a:solidFill>
                <a:latin typeface="Helvetica Neue Light"/>
                <a:cs typeface="Helvetica Neue Light"/>
              </a:rPr>
              <a:t>2014, </a:t>
            </a:r>
            <a:r>
              <a:rPr lang="en-GB" sz="1050" dirty="0" err="1" smtClean="0">
                <a:solidFill>
                  <a:schemeClr val="tx1">
                    <a:lumMod val="50000"/>
                    <a:lumOff val="50000"/>
                  </a:schemeClr>
                </a:solidFill>
                <a:latin typeface="Helvetica Neue Light"/>
                <a:cs typeface="Helvetica Neue Light"/>
              </a:rPr>
              <a:t>Université</a:t>
            </a:r>
            <a:r>
              <a:rPr lang="en-GB" sz="1050" dirty="0" smtClean="0">
                <a:solidFill>
                  <a:schemeClr val="tx1">
                    <a:lumMod val="50000"/>
                    <a:lumOff val="50000"/>
                  </a:schemeClr>
                </a:solidFill>
                <a:latin typeface="Helvetica Neue Light"/>
                <a:cs typeface="Helvetica Neue Light"/>
              </a:rPr>
              <a:t> </a:t>
            </a:r>
            <a:r>
              <a:rPr lang="en-GB" sz="1050" dirty="0" smtClean="0">
                <a:solidFill>
                  <a:schemeClr val="tx1">
                    <a:lumMod val="50000"/>
                    <a:lumOff val="50000"/>
                  </a:schemeClr>
                </a:solidFill>
                <a:latin typeface="Helvetica Neue Light"/>
                <a:cs typeface="Helvetica Neue Light"/>
              </a:rPr>
              <a:t>Stendhal</a:t>
            </a:r>
            <a:endParaRPr lang="en-GB" sz="1050" dirty="0" smtClean="0">
              <a:solidFill>
                <a:schemeClr val="tx1">
                  <a:lumMod val="50000"/>
                  <a:lumOff val="50000"/>
                </a:schemeClr>
              </a:solidFill>
              <a:latin typeface="Helvetica Neue Light"/>
              <a:cs typeface="Helvetica Neue Light"/>
            </a:endParaRPr>
          </a:p>
        </p:txBody>
      </p:sp>
    </p:spTree>
    <p:extLst>
      <p:ext uri="{BB962C8B-B14F-4D97-AF65-F5344CB8AC3E}">
        <p14:creationId xmlns:p14="http://schemas.microsoft.com/office/powerpoint/2010/main" val="273190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Data Collection and Curation</a:t>
            </a:r>
            <a:endParaRPr lang="en-US" dirty="0"/>
          </a:p>
        </p:txBody>
      </p:sp>
      <p:sp>
        <p:nvSpPr>
          <p:cNvPr id="4" name="Espace réservé du numéro de diapositive 3"/>
          <p:cNvSpPr>
            <a:spLocks noGrp="1"/>
          </p:cNvSpPr>
          <p:nvPr>
            <p:ph type="sldNum" sz="quarter" idx="12"/>
          </p:nvPr>
        </p:nvSpPr>
        <p:spPr/>
        <p:txBody>
          <a:bodyPr/>
          <a:lstStyle/>
          <a:p>
            <a:fld id="{503914D5-4C05-48A0-975C-C97C98535A04}" type="slidenum">
              <a:rPr lang="en-GB" smtClean="0"/>
              <a:t>10</a:t>
            </a:fld>
            <a:endParaRPr lang="en-GB"/>
          </a:p>
        </p:txBody>
      </p:sp>
      <p:grpSp>
        <p:nvGrpSpPr>
          <p:cNvPr id="80" name="Grouper 79"/>
          <p:cNvGrpSpPr/>
          <p:nvPr/>
        </p:nvGrpSpPr>
        <p:grpSpPr>
          <a:xfrm>
            <a:off x="364056" y="1363379"/>
            <a:ext cx="8693938" cy="3534612"/>
            <a:chOff x="364056" y="1481670"/>
            <a:chExt cx="8693938" cy="3534612"/>
          </a:xfrm>
        </p:grpSpPr>
        <p:pic>
          <p:nvPicPr>
            <p:cNvPr id="79" name="Image 78"/>
            <p:cNvPicPr>
              <a:picLocks noChangeAspect="1"/>
            </p:cNvPicPr>
            <p:nvPr/>
          </p:nvPicPr>
          <p:blipFill>
            <a:blip r:embed="rId3"/>
            <a:stretch>
              <a:fillRect/>
            </a:stretch>
          </p:blipFill>
          <p:spPr>
            <a:xfrm>
              <a:off x="4392242" y="3238524"/>
              <a:ext cx="1835002" cy="897494"/>
            </a:xfrm>
            <a:prstGeom prst="rect">
              <a:avLst/>
            </a:prstGeom>
          </p:spPr>
        </p:pic>
        <p:grpSp>
          <p:nvGrpSpPr>
            <p:cNvPr id="6" name="Grouper 5"/>
            <p:cNvGrpSpPr/>
            <p:nvPr/>
          </p:nvGrpSpPr>
          <p:grpSpPr>
            <a:xfrm rot="5400000">
              <a:off x="5638811" y="2082830"/>
              <a:ext cx="1329265" cy="186266"/>
              <a:chOff x="5037667" y="1684881"/>
              <a:chExt cx="1329265" cy="186266"/>
            </a:xfrm>
          </p:grpSpPr>
          <p:sp>
            <p:nvSpPr>
              <p:cNvPr id="7" name="Ellipse 6"/>
              <p:cNvSpPr/>
              <p:nvPr/>
            </p:nvSpPr>
            <p:spPr>
              <a:xfrm>
                <a:off x="5266267" y="1693347"/>
                <a:ext cx="169333" cy="169333"/>
              </a:xfrm>
              <a:prstGeom prst="ellipse">
                <a:avLst/>
              </a:prstGeom>
              <a:solidFill>
                <a:schemeClr val="tx2">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Ellipse 7"/>
              <p:cNvSpPr/>
              <p:nvPr/>
            </p:nvSpPr>
            <p:spPr>
              <a:xfrm>
                <a:off x="5977467" y="1693347"/>
                <a:ext cx="169333" cy="169333"/>
              </a:xfrm>
              <a:prstGeom prst="ellipse">
                <a:avLst/>
              </a:prstGeom>
              <a:solidFill>
                <a:srgbClr val="3366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Ellipse 8"/>
              <p:cNvSpPr/>
              <p:nvPr/>
            </p:nvSpPr>
            <p:spPr>
              <a:xfrm>
                <a:off x="6197599" y="1701814"/>
                <a:ext cx="169333" cy="169333"/>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Ellipse 9"/>
              <p:cNvSpPr/>
              <p:nvPr/>
            </p:nvSpPr>
            <p:spPr>
              <a:xfrm>
                <a:off x="5520266" y="1693347"/>
                <a:ext cx="169333" cy="169333"/>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Ellipse 10"/>
              <p:cNvSpPr/>
              <p:nvPr/>
            </p:nvSpPr>
            <p:spPr>
              <a:xfrm>
                <a:off x="5037667" y="1693347"/>
                <a:ext cx="169333" cy="16933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Ellipse 11"/>
              <p:cNvSpPr/>
              <p:nvPr/>
            </p:nvSpPr>
            <p:spPr>
              <a:xfrm>
                <a:off x="5748867" y="1684881"/>
                <a:ext cx="169333" cy="169333"/>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ZoneTexte 12"/>
            <p:cNvSpPr txBox="1"/>
            <p:nvPr/>
          </p:nvSpPr>
          <p:spPr>
            <a:xfrm rot="16200000">
              <a:off x="5410212" y="2048958"/>
              <a:ext cx="1263424" cy="230832"/>
            </a:xfrm>
            <a:prstGeom prst="rect">
              <a:avLst/>
            </a:prstGeom>
            <a:noFill/>
          </p:spPr>
          <p:txBody>
            <a:bodyPr wrap="none" rtlCol="0">
              <a:spAutoFit/>
            </a:bodyPr>
            <a:lstStyle/>
            <a:p>
              <a:r>
                <a:rPr lang="en-GB" sz="900" dirty="0" smtClean="0">
                  <a:latin typeface="Consolas"/>
                  <a:cs typeface="Consolas"/>
                </a:rPr>
                <a:t>Political Parties</a:t>
              </a:r>
              <a:endParaRPr lang="en-GB" sz="900" dirty="0">
                <a:latin typeface="Consolas"/>
                <a:cs typeface="Consolas"/>
              </a:endParaRPr>
            </a:p>
          </p:txBody>
        </p:sp>
        <p:sp>
          <p:nvSpPr>
            <p:cNvPr id="14" name="Rectangle 13"/>
            <p:cNvSpPr/>
            <p:nvPr/>
          </p:nvSpPr>
          <p:spPr>
            <a:xfrm>
              <a:off x="6493964" y="2963365"/>
              <a:ext cx="194734" cy="152399"/>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7560766" y="2963365"/>
              <a:ext cx="194734" cy="152399"/>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7814767" y="2963365"/>
              <a:ext cx="194734" cy="152399"/>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7035830" y="2963365"/>
              <a:ext cx="194734" cy="152399"/>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6764897" y="2963365"/>
              <a:ext cx="194734" cy="152399"/>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7298298" y="2963365"/>
              <a:ext cx="194734" cy="152399"/>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Disque magnétique 19"/>
            <p:cNvSpPr/>
            <p:nvPr/>
          </p:nvSpPr>
          <p:spPr>
            <a:xfrm>
              <a:off x="3708391" y="2150547"/>
              <a:ext cx="474133" cy="313253"/>
            </a:xfrm>
            <a:prstGeom prst="flowChartMagneticDisk">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 name="Image 20" descr="map-uk-france.gif"/>
            <p:cNvPicPr>
              <a:picLocks noChangeAspect="1"/>
            </p:cNvPicPr>
            <p:nvPr/>
          </p:nvPicPr>
          <p:blipFill rotWithShape="1">
            <a:blip r:embed="rId4">
              <a:extLst>
                <a:ext uri="{28A0092B-C50C-407E-A947-70E740481C1C}">
                  <a14:useLocalDpi xmlns:a14="http://schemas.microsoft.com/office/drawing/2010/main" val="0"/>
                </a:ext>
              </a:extLst>
            </a:blip>
            <a:srcRect t="5597" r="4161" b="-1153"/>
            <a:stretch/>
          </p:blipFill>
          <p:spPr>
            <a:xfrm>
              <a:off x="7687733" y="1955818"/>
              <a:ext cx="1032960" cy="1627255"/>
            </a:xfrm>
            <a:prstGeom prst="rect">
              <a:avLst/>
            </a:prstGeom>
          </p:spPr>
        </p:pic>
        <p:pic>
          <p:nvPicPr>
            <p:cNvPr id="22" name="Image 21"/>
            <p:cNvPicPr>
              <a:picLocks noChangeAspect="1"/>
            </p:cNvPicPr>
            <p:nvPr/>
          </p:nvPicPr>
          <p:blipFill>
            <a:blip r:embed="rId5"/>
            <a:stretch>
              <a:fillRect/>
            </a:stretch>
          </p:blipFill>
          <p:spPr>
            <a:xfrm>
              <a:off x="948257" y="1820348"/>
              <a:ext cx="609601" cy="609601"/>
            </a:xfrm>
            <a:prstGeom prst="rect">
              <a:avLst/>
            </a:prstGeom>
          </p:spPr>
        </p:pic>
        <p:pic>
          <p:nvPicPr>
            <p:cNvPr id="23" name="Image 22"/>
            <p:cNvPicPr>
              <a:picLocks noChangeAspect="1"/>
            </p:cNvPicPr>
            <p:nvPr/>
          </p:nvPicPr>
          <p:blipFill>
            <a:blip r:embed="rId6"/>
            <a:stretch>
              <a:fillRect/>
            </a:stretch>
          </p:blipFill>
          <p:spPr>
            <a:xfrm>
              <a:off x="364056" y="2129380"/>
              <a:ext cx="452967" cy="446954"/>
            </a:xfrm>
            <a:prstGeom prst="rect">
              <a:avLst/>
            </a:prstGeom>
          </p:spPr>
        </p:pic>
        <p:grpSp>
          <p:nvGrpSpPr>
            <p:cNvPr id="24" name="Grouper 23"/>
            <p:cNvGrpSpPr/>
            <p:nvPr/>
          </p:nvGrpSpPr>
          <p:grpSpPr>
            <a:xfrm>
              <a:off x="838190" y="2760147"/>
              <a:ext cx="812795" cy="558800"/>
              <a:chOff x="1617132" y="2438400"/>
              <a:chExt cx="812795" cy="558800"/>
            </a:xfrm>
          </p:grpSpPr>
          <p:pic>
            <p:nvPicPr>
              <p:cNvPr id="25" name="Image 24"/>
              <p:cNvPicPr>
                <a:picLocks noChangeAspect="1"/>
              </p:cNvPicPr>
              <p:nvPr/>
            </p:nvPicPr>
            <p:blipFill>
              <a:blip r:embed="rId7"/>
              <a:stretch>
                <a:fillRect/>
              </a:stretch>
            </p:blipFill>
            <p:spPr>
              <a:xfrm>
                <a:off x="1676399" y="2497667"/>
                <a:ext cx="440265" cy="440265"/>
              </a:xfrm>
              <a:prstGeom prst="rect">
                <a:avLst/>
              </a:prstGeom>
            </p:spPr>
          </p:pic>
          <p:sp>
            <p:nvSpPr>
              <p:cNvPr id="26" name="Rectangle à coins arrondis 25"/>
              <p:cNvSpPr/>
              <p:nvPr/>
            </p:nvSpPr>
            <p:spPr>
              <a:xfrm>
                <a:off x="1617132" y="2438400"/>
                <a:ext cx="575733" cy="558800"/>
              </a:xfrm>
              <a:prstGeom prst="roundRect">
                <a:avLst/>
              </a:prstGeom>
              <a:noFill/>
              <a:ln w="57150"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7" name="Grouper 26"/>
              <p:cNvGrpSpPr>
                <a:grpSpLocks noChangeAspect="1"/>
              </p:cNvGrpSpPr>
              <p:nvPr/>
            </p:nvGrpSpPr>
            <p:grpSpPr>
              <a:xfrm>
                <a:off x="2230961" y="2497661"/>
                <a:ext cx="190505" cy="177805"/>
                <a:chOff x="3107267" y="2726262"/>
                <a:chExt cx="253999" cy="237066"/>
              </a:xfrm>
            </p:grpSpPr>
            <p:cxnSp>
              <p:nvCxnSpPr>
                <p:cNvPr id="31" name="Connecteur droit 30"/>
                <p:cNvCxnSpPr/>
                <p:nvPr/>
              </p:nvCxnSpPr>
              <p:spPr>
                <a:xfrm flipV="1">
                  <a:off x="3107267" y="2836333"/>
                  <a:ext cx="237066" cy="1"/>
                </a:xfrm>
                <a:prstGeom prst="line">
                  <a:avLst/>
                </a:prstGeom>
                <a:ln w="38100" cmpd="sng">
                  <a:solidFill>
                    <a:srgbClr val="2A3A40"/>
                  </a:solidFill>
                </a:ln>
              </p:spPr>
              <p:style>
                <a:lnRef idx="2">
                  <a:schemeClr val="accent1"/>
                </a:lnRef>
                <a:fillRef idx="0">
                  <a:schemeClr val="accent1"/>
                </a:fillRef>
                <a:effectRef idx="1">
                  <a:schemeClr val="accent1"/>
                </a:effectRef>
                <a:fontRef idx="minor">
                  <a:schemeClr val="tx1"/>
                </a:fontRef>
              </p:style>
            </p:cxnSp>
            <p:cxnSp>
              <p:nvCxnSpPr>
                <p:cNvPr id="32" name="Connecteur droit 31"/>
                <p:cNvCxnSpPr/>
                <p:nvPr/>
              </p:nvCxnSpPr>
              <p:spPr>
                <a:xfrm rot="16200000" flipV="1">
                  <a:off x="3242733" y="2844794"/>
                  <a:ext cx="237066" cy="1"/>
                </a:xfrm>
                <a:prstGeom prst="line">
                  <a:avLst/>
                </a:prstGeom>
                <a:ln w="38100" cmpd="sng">
                  <a:solidFill>
                    <a:srgbClr val="2A3A40"/>
                  </a:solidFill>
                </a:ln>
              </p:spPr>
              <p:style>
                <a:lnRef idx="2">
                  <a:schemeClr val="accent1"/>
                </a:lnRef>
                <a:fillRef idx="0">
                  <a:schemeClr val="accent1"/>
                </a:fillRef>
                <a:effectRef idx="1">
                  <a:schemeClr val="accent1"/>
                </a:effectRef>
                <a:fontRef idx="minor">
                  <a:schemeClr val="tx1"/>
                </a:fontRef>
              </p:style>
            </p:cxnSp>
          </p:grpSp>
          <p:grpSp>
            <p:nvGrpSpPr>
              <p:cNvPr id="28" name="Grouper 27"/>
              <p:cNvGrpSpPr>
                <a:grpSpLocks noChangeAspect="1"/>
              </p:cNvGrpSpPr>
              <p:nvPr/>
            </p:nvGrpSpPr>
            <p:grpSpPr>
              <a:xfrm>
                <a:off x="2239422" y="2760132"/>
                <a:ext cx="190505" cy="177805"/>
                <a:chOff x="3107267" y="2726262"/>
                <a:chExt cx="253999" cy="237066"/>
              </a:xfrm>
            </p:grpSpPr>
            <p:cxnSp>
              <p:nvCxnSpPr>
                <p:cNvPr id="29" name="Connecteur droit 28"/>
                <p:cNvCxnSpPr/>
                <p:nvPr/>
              </p:nvCxnSpPr>
              <p:spPr>
                <a:xfrm flipV="1">
                  <a:off x="3107267" y="2836333"/>
                  <a:ext cx="237066" cy="1"/>
                </a:xfrm>
                <a:prstGeom prst="line">
                  <a:avLst/>
                </a:prstGeom>
                <a:ln w="38100" cmpd="sng">
                  <a:solidFill>
                    <a:srgbClr val="2A3A40"/>
                  </a:solidFill>
                </a:ln>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rot="16200000" flipV="1">
                  <a:off x="3242733" y="2844794"/>
                  <a:ext cx="237066" cy="1"/>
                </a:xfrm>
                <a:prstGeom prst="line">
                  <a:avLst/>
                </a:prstGeom>
                <a:ln w="38100" cmpd="sng">
                  <a:solidFill>
                    <a:srgbClr val="2A3A40"/>
                  </a:solidFill>
                </a:ln>
              </p:spPr>
              <p:style>
                <a:lnRef idx="2">
                  <a:schemeClr val="accent1"/>
                </a:lnRef>
                <a:fillRef idx="0">
                  <a:schemeClr val="accent1"/>
                </a:fillRef>
                <a:effectRef idx="1">
                  <a:schemeClr val="accent1"/>
                </a:effectRef>
                <a:fontRef idx="minor">
                  <a:schemeClr val="tx1"/>
                </a:fontRef>
              </p:style>
            </p:cxnSp>
          </p:grpSp>
        </p:grpSp>
        <p:grpSp>
          <p:nvGrpSpPr>
            <p:cNvPr id="33" name="Grouper 32"/>
            <p:cNvGrpSpPr/>
            <p:nvPr/>
          </p:nvGrpSpPr>
          <p:grpSpPr>
            <a:xfrm>
              <a:off x="453605" y="3615279"/>
              <a:ext cx="858713" cy="770467"/>
              <a:chOff x="690681" y="3276599"/>
              <a:chExt cx="858713" cy="770467"/>
            </a:xfrm>
          </p:grpSpPr>
          <p:pic>
            <p:nvPicPr>
              <p:cNvPr id="34" name="Image 33"/>
              <p:cNvPicPr>
                <a:picLocks noChangeAspect="1"/>
              </p:cNvPicPr>
              <p:nvPr/>
            </p:nvPicPr>
            <p:blipFill>
              <a:blip r:embed="rId8"/>
              <a:stretch>
                <a:fillRect/>
              </a:stretch>
            </p:blipFill>
            <p:spPr>
              <a:xfrm>
                <a:off x="690681" y="3276599"/>
                <a:ext cx="740186" cy="770467"/>
              </a:xfrm>
              <a:prstGeom prst="rect">
                <a:avLst/>
              </a:prstGeom>
            </p:spPr>
          </p:pic>
          <p:sp>
            <p:nvSpPr>
              <p:cNvPr id="35" name="Rectangle à coins arrondis 34"/>
              <p:cNvSpPr/>
              <p:nvPr/>
            </p:nvSpPr>
            <p:spPr>
              <a:xfrm>
                <a:off x="761999" y="3293532"/>
                <a:ext cx="558801" cy="567267"/>
              </a:xfrm>
              <a:prstGeom prst="roundRect">
                <a:avLst/>
              </a:prstGeom>
              <a:noFill/>
              <a:ln w="57150"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6" name="Grouper 35"/>
              <p:cNvGrpSpPr>
                <a:grpSpLocks noChangeAspect="1"/>
              </p:cNvGrpSpPr>
              <p:nvPr/>
            </p:nvGrpSpPr>
            <p:grpSpPr>
              <a:xfrm>
                <a:off x="1350428" y="3335861"/>
                <a:ext cx="190505" cy="177805"/>
                <a:chOff x="3107267" y="2726262"/>
                <a:chExt cx="253999" cy="237066"/>
              </a:xfrm>
            </p:grpSpPr>
            <p:cxnSp>
              <p:nvCxnSpPr>
                <p:cNvPr id="40" name="Connecteur droit 39"/>
                <p:cNvCxnSpPr/>
                <p:nvPr/>
              </p:nvCxnSpPr>
              <p:spPr>
                <a:xfrm flipV="1">
                  <a:off x="3107267" y="2836333"/>
                  <a:ext cx="237066" cy="1"/>
                </a:xfrm>
                <a:prstGeom prst="line">
                  <a:avLst/>
                </a:prstGeom>
                <a:ln w="38100" cmpd="sng">
                  <a:solidFill>
                    <a:srgbClr val="2A3A40"/>
                  </a:solidFill>
                </a:ln>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rot="16200000" flipV="1">
                  <a:off x="3242733" y="2844794"/>
                  <a:ext cx="237066" cy="1"/>
                </a:xfrm>
                <a:prstGeom prst="line">
                  <a:avLst/>
                </a:prstGeom>
                <a:ln w="38100" cmpd="sng">
                  <a:solidFill>
                    <a:srgbClr val="2A3A40"/>
                  </a:solidFill>
                </a:ln>
              </p:spPr>
              <p:style>
                <a:lnRef idx="2">
                  <a:schemeClr val="accent1"/>
                </a:lnRef>
                <a:fillRef idx="0">
                  <a:schemeClr val="accent1"/>
                </a:fillRef>
                <a:effectRef idx="1">
                  <a:schemeClr val="accent1"/>
                </a:effectRef>
                <a:fontRef idx="minor">
                  <a:schemeClr val="tx1"/>
                </a:fontRef>
              </p:style>
            </p:cxnSp>
          </p:grpSp>
          <p:grpSp>
            <p:nvGrpSpPr>
              <p:cNvPr id="37" name="Grouper 36"/>
              <p:cNvGrpSpPr>
                <a:grpSpLocks noChangeAspect="1"/>
              </p:cNvGrpSpPr>
              <p:nvPr/>
            </p:nvGrpSpPr>
            <p:grpSpPr>
              <a:xfrm>
                <a:off x="1358889" y="3598332"/>
                <a:ext cx="190505" cy="177805"/>
                <a:chOff x="3107267" y="2726262"/>
                <a:chExt cx="253999" cy="237066"/>
              </a:xfrm>
            </p:grpSpPr>
            <p:cxnSp>
              <p:nvCxnSpPr>
                <p:cNvPr id="38" name="Connecteur droit 37"/>
                <p:cNvCxnSpPr/>
                <p:nvPr/>
              </p:nvCxnSpPr>
              <p:spPr>
                <a:xfrm flipV="1">
                  <a:off x="3107267" y="2836333"/>
                  <a:ext cx="237066" cy="1"/>
                </a:xfrm>
                <a:prstGeom prst="line">
                  <a:avLst/>
                </a:prstGeom>
                <a:ln w="38100" cmpd="sng">
                  <a:solidFill>
                    <a:srgbClr val="2A3A40"/>
                  </a:solidFill>
                </a:ln>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rot="16200000" flipV="1">
                  <a:off x="3242733" y="2844794"/>
                  <a:ext cx="237066" cy="1"/>
                </a:xfrm>
                <a:prstGeom prst="line">
                  <a:avLst/>
                </a:prstGeom>
                <a:ln w="38100" cmpd="sng">
                  <a:solidFill>
                    <a:srgbClr val="2A3A40"/>
                  </a:solidFill>
                </a:ln>
              </p:spPr>
              <p:style>
                <a:lnRef idx="2">
                  <a:schemeClr val="accent1"/>
                </a:lnRef>
                <a:fillRef idx="0">
                  <a:schemeClr val="accent1"/>
                </a:fillRef>
                <a:effectRef idx="1">
                  <a:schemeClr val="accent1"/>
                </a:effectRef>
                <a:fontRef idx="minor">
                  <a:schemeClr val="tx1"/>
                </a:fontRef>
              </p:style>
            </p:cxnSp>
          </p:grpSp>
        </p:grpSp>
        <p:grpSp>
          <p:nvGrpSpPr>
            <p:cNvPr id="42" name="Grouper 41"/>
            <p:cNvGrpSpPr/>
            <p:nvPr/>
          </p:nvGrpSpPr>
          <p:grpSpPr>
            <a:xfrm>
              <a:off x="1413922" y="3945480"/>
              <a:ext cx="829729" cy="592666"/>
              <a:chOff x="745065" y="1651000"/>
              <a:chExt cx="829729" cy="592666"/>
            </a:xfrm>
          </p:grpSpPr>
          <p:pic>
            <p:nvPicPr>
              <p:cNvPr id="43" name="Image 42"/>
              <p:cNvPicPr>
                <a:picLocks noChangeAspect="1"/>
              </p:cNvPicPr>
              <p:nvPr/>
            </p:nvPicPr>
            <p:blipFill>
              <a:blip r:embed="rId9"/>
              <a:stretch>
                <a:fillRect/>
              </a:stretch>
            </p:blipFill>
            <p:spPr>
              <a:xfrm>
                <a:off x="745065" y="1651000"/>
                <a:ext cx="592666" cy="592666"/>
              </a:xfrm>
              <a:prstGeom prst="rect">
                <a:avLst/>
              </a:prstGeom>
            </p:spPr>
          </p:pic>
          <p:sp>
            <p:nvSpPr>
              <p:cNvPr id="44" name="Rectangle à coins arrondis 43"/>
              <p:cNvSpPr/>
              <p:nvPr/>
            </p:nvSpPr>
            <p:spPr>
              <a:xfrm>
                <a:off x="770466" y="1667933"/>
                <a:ext cx="575733" cy="558800"/>
              </a:xfrm>
              <a:prstGeom prst="roundRect">
                <a:avLst/>
              </a:prstGeom>
              <a:noFill/>
              <a:ln w="57150"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5" name="Grouper 44"/>
              <p:cNvGrpSpPr>
                <a:grpSpLocks noChangeAspect="1"/>
              </p:cNvGrpSpPr>
              <p:nvPr/>
            </p:nvGrpSpPr>
            <p:grpSpPr>
              <a:xfrm>
                <a:off x="1375828" y="1744127"/>
                <a:ext cx="190505" cy="177805"/>
                <a:chOff x="3107267" y="2726262"/>
                <a:chExt cx="253999" cy="237066"/>
              </a:xfrm>
            </p:grpSpPr>
            <p:cxnSp>
              <p:nvCxnSpPr>
                <p:cNvPr id="49" name="Connecteur droit 48"/>
                <p:cNvCxnSpPr/>
                <p:nvPr/>
              </p:nvCxnSpPr>
              <p:spPr>
                <a:xfrm flipV="1">
                  <a:off x="3107267" y="2836333"/>
                  <a:ext cx="237066" cy="1"/>
                </a:xfrm>
                <a:prstGeom prst="line">
                  <a:avLst/>
                </a:prstGeom>
                <a:ln w="38100" cmpd="sng">
                  <a:solidFill>
                    <a:srgbClr val="2A3A40"/>
                  </a:solidFill>
                </a:ln>
              </p:spPr>
              <p:style>
                <a:lnRef idx="2">
                  <a:schemeClr val="accent1"/>
                </a:lnRef>
                <a:fillRef idx="0">
                  <a:schemeClr val="accent1"/>
                </a:fillRef>
                <a:effectRef idx="1">
                  <a:schemeClr val="accent1"/>
                </a:effectRef>
                <a:fontRef idx="minor">
                  <a:schemeClr val="tx1"/>
                </a:fontRef>
              </p:style>
            </p:cxnSp>
            <p:cxnSp>
              <p:nvCxnSpPr>
                <p:cNvPr id="50" name="Connecteur droit 49"/>
                <p:cNvCxnSpPr/>
                <p:nvPr/>
              </p:nvCxnSpPr>
              <p:spPr>
                <a:xfrm rot="16200000" flipV="1">
                  <a:off x="3242733" y="2844794"/>
                  <a:ext cx="237066" cy="1"/>
                </a:xfrm>
                <a:prstGeom prst="line">
                  <a:avLst/>
                </a:prstGeom>
                <a:ln w="38100" cmpd="sng">
                  <a:solidFill>
                    <a:srgbClr val="2A3A40"/>
                  </a:solidFill>
                </a:ln>
              </p:spPr>
              <p:style>
                <a:lnRef idx="2">
                  <a:schemeClr val="accent1"/>
                </a:lnRef>
                <a:fillRef idx="0">
                  <a:schemeClr val="accent1"/>
                </a:fillRef>
                <a:effectRef idx="1">
                  <a:schemeClr val="accent1"/>
                </a:effectRef>
                <a:fontRef idx="minor">
                  <a:schemeClr val="tx1"/>
                </a:fontRef>
              </p:style>
            </p:cxnSp>
          </p:grpSp>
          <p:grpSp>
            <p:nvGrpSpPr>
              <p:cNvPr id="46" name="Grouper 45"/>
              <p:cNvGrpSpPr>
                <a:grpSpLocks noChangeAspect="1"/>
              </p:cNvGrpSpPr>
              <p:nvPr/>
            </p:nvGrpSpPr>
            <p:grpSpPr>
              <a:xfrm>
                <a:off x="1384289" y="2006598"/>
                <a:ext cx="190505" cy="177805"/>
                <a:chOff x="3107267" y="2726262"/>
                <a:chExt cx="253999" cy="237066"/>
              </a:xfrm>
            </p:grpSpPr>
            <p:cxnSp>
              <p:nvCxnSpPr>
                <p:cNvPr id="47" name="Connecteur droit 46"/>
                <p:cNvCxnSpPr/>
                <p:nvPr/>
              </p:nvCxnSpPr>
              <p:spPr>
                <a:xfrm flipV="1">
                  <a:off x="3107267" y="2836333"/>
                  <a:ext cx="237066" cy="1"/>
                </a:xfrm>
                <a:prstGeom prst="line">
                  <a:avLst/>
                </a:prstGeom>
                <a:ln w="38100" cmpd="sng">
                  <a:solidFill>
                    <a:srgbClr val="2A3A40"/>
                  </a:solidFill>
                </a:ln>
              </p:spPr>
              <p:style>
                <a:lnRef idx="2">
                  <a:schemeClr val="accent1"/>
                </a:lnRef>
                <a:fillRef idx="0">
                  <a:schemeClr val="accent1"/>
                </a:fillRef>
                <a:effectRef idx="1">
                  <a:schemeClr val="accent1"/>
                </a:effectRef>
                <a:fontRef idx="minor">
                  <a:schemeClr val="tx1"/>
                </a:fontRef>
              </p:style>
            </p:cxnSp>
            <p:cxnSp>
              <p:nvCxnSpPr>
                <p:cNvPr id="48" name="Connecteur droit 47"/>
                <p:cNvCxnSpPr/>
                <p:nvPr/>
              </p:nvCxnSpPr>
              <p:spPr>
                <a:xfrm rot="16200000" flipV="1">
                  <a:off x="3242733" y="2844794"/>
                  <a:ext cx="237066" cy="1"/>
                </a:xfrm>
                <a:prstGeom prst="line">
                  <a:avLst/>
                </a:prstGeom>
                <a:ln w="38100" cmpd="sng">
                  <a:solidFill>
                    <a:srgbClr val="2A3A40"/>
                  </a:solidFill>
                </a:ln>
              </p:spPr>
              <p:style>
                <a:lnRef idx="2">
                  <a:schemeClr val="accent1"/>
                </a:lnRef>
                <a:fillRef idx="0">
                  <a:schemeClr val="accent1"/>
                </a:fillRef>
                <a:effectRef idx="1">
                  <a:schemeClr val="accent1"/>
                </a:effectRef>
                <a:fontRef idx="minor">
                  <a:schemeClr val="tx1"/>
                </a:fontRef>
              </p:style>
            </p:cxnSp>
          </p:grpSp>
        </p:grpSp>
        <p:sp>
          <p:nvSpPr>
            <p:cNvPr id="51" name="Arrondir un rectangle avec un coin diagonal 50"/>
            <p:cNvSpPr/>
            <p:nvPr/>
          </p:nvSpPr>
          <p:spPr>
            <a:xfrm>
              <a:off x="2446858" y="3852347"/>
              <a:ext cx="846666" cy="262466"/>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latin typeface="Consolas"/>
                  <a:cs typeface="Consolas"/>
                </a:rPr>
                <a:t>Pull data</a:t>
              </a:r>
              <a:endParaRPr lang="en-GB" sz="1000" dirty="0">
                <a:latin typeface="Consolas"/>
                <a:cs typeface="Consolas"/>
              </a:endParaRPr>
            </a:p>
          </p:txBody>
        </p:sp>
        <p:sp>
          <p:nvSpPr>
            <p:cNvPr id="52" name="Arrondir un rectangle avec un coin diagonal 51"/>
            <p:cNvSpPr/>
            <p:nvPr/>
          </p:nvSpPr>
          <p:spPr>
            <a:xfrm>
              <a:off x="1794925" y="2159015"/>
              <a:ext cx="846666" cy="262466"/>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latin typeface="Consolas"/>
                  <a:cs typeface="Consolas"/>
                </a:rPr>
                <a:t>Scrap Web</a:t>
              </a:r>
              <a:endParaRPr lang="en-GB" sz="1000" dirty="0">
                <a:latin typeface="Consolas"/>
                <a:cs typeface="Consolas"/>
              </a:endParaRPr>
            </a:p>
          </p:txBody>
        </p:sp>
        <p:sp>
          <p:nvSpPr>
            <p:cNvPr id="53" name="Arrondir un rectangle avec un coin diagonal 52"/>
            <p:cNvSpPr/>
            <p:nvPr/>
          </p:nvSpPr>
          <p:spPr>
            <a:xfrm>
              <a:off x="2074325" y="3014147"/>
              <a:ext cx="846666" cy="262466"/>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latin typeface="Consolas"/>
                  <a:cs typeface="Consolas"/>
                </a:rPr>
                <a:t>Pushed data</a:t>
              </a:r>
              <a:endParaRPr lang="en-GB" sz="1000" dirty="0">
                <a:latin typeface="Consolas"/>
                <a:cs typeface="Consolas"/>
              </a:endParaRPr>
            </a:p>
          </p:txBody>
        </p:sp>
        <p:sp>
          <p:nvSpPr>
            <p:cNvPr id="54" name="Ellipse 53"/>
            <p:cNvSpPr/>
            <p:nvPr/>
          </p:nvSpPr>
          <p:spPr>
            <a:xfrm>
              <a:off x="2523058" y="2328349"/>
              <a:ext cx="169333" cy="169333"/>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Ellipse 54"/>
            <p:cNvSpPr/>
            <p:nvPr/>
          </p:nvSpPr>
          <p:spPr>
            <a:xfrm>
              <a:off x="2844791" y="3183480"/>
              <a:ext cx="169333" cy="169333"/>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Ellipse 55"/>
            <p:cNvSpPr/>
            <p:nvPr/>
          </p:nvSpPr>
          <p:spPr>
            <a:xfrm>
              <a:off x="3200391" y="4021680"/>
              <a:ext cx="169333" cy="169333"/>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Rectangle 56"/>
            <p:cNvSpPr/>
            <p:nvPr/>
          </p:nvSpPr>
          <p:spPr>
            <a:xfrm>
              <a:off x="2187702" y="4568406"/>
              <a:ext cx="1348033" cy="261610"/>
            </a:xfrm>
            <a:prstGeom prst="rect">
              <a:avLst/>
            </a:prstGeom>
          </p:spPr>
          <p:txBody>
            <a:bodyPr wrap="none">
              <a:spAutoFit/>
            </a:bodyPr>
            <a:lstStyle/>
            <a:p>
              <a:pPr algn="ctr"/>
              <a:r>
                <a:rPr lang="en-GB" sz="1100" b="1" dirty="0" smtClean="0">
                  <a:latin typeface="Consolas"/>
                  <a:cs typeface="Consolas"/>
                </a:rPr>
                <a:t>[Time interval]</a:t>
              </a:r>
              <a:endParaRPr lang="en-GB" sz="1100" b="1" dirty="0">
                <a:latin typeface="Consolas"/>
                <a:cs typeface="Consolas"/>
              </a:endParaRPr>
            </a:p>
          </p:txBody>
        </p:sp>
        <p:sp>
          <p:nvSpPr>
            <p:cNvPr id="58" name="Rectangle 57"/>
            <p:cNvSpPr/>
            <p:nvPr/>
          </p:nvSpPr>
          <p:spPr>
            <a:xfrm rot="4223217">
              <a:off x="3302116" y="2739610"/>
              <a:ext cx="761747" cy="230832"/>
            </a:xfrm>
            <a:prstGeom prst="rect">
              <a:avLst/>
            </a:prstGeom>
          </p:spPr>
          <p:txBody>
            <a:bodyPr wrap="none">
              <a:spAutoFit/>
            </a:bodyPr>
            <a:lstStyle/>
            <a:p>
              <a:pPr algn="ctr"/>
              <a:r>
                <a:rPr lang="en-GB" sz="900" dirty="0" smtClean="0">
                  <a:latin typeface="Consolas"/>
                  <a:cs typeface="Consolas"/>
                </a:rPr>
                <a:t>Frequency</a:t>
              </a:r>
              <a:endParaRPr lang="en-GB" sz="900" dirty="0">
                <a:latin typeface="Consolas"/>
                <a:cs typeface="Consolas"/>
              </a:endParaRPr>
            </a:p>
          </p:txBody>
        </p:sp>
        <p:cxnSp>
          <p:nvCxnSpPr>
            <p:cNvPr id="59" name="Connecteur droit 58"/>
            <p:cNvCxnSpPr>
              <a:stCxn id="54" idx="5"/>
              <a:endCxn id="55" idx="0"/>
            </p:cNvCxnSpPr>
            <p:nvPr/>
          </p:nvCxnSpPr>
          <p:spPr>
            <a:xfrm>
              <a:off x="2667593" y="2472884"/>
              <a:ext cx="261865" cy="710596"/>
            </a:xfrm>
            <a:prstGeom prst="line">
              <a:avLst/>
            </a:prstGeom>
            <a:ln>
              <a:solidFill>
                <a:srgbClr val="2A3A40"/>
              </a:solidFill>
              <a:prstDash val="dash"/>
            </a:ln>
          </p:spPr>
          <p:style>
            <a:lnRef idx="2">
              <a:schemeClr val="accent1"/>
            </a:lnRef>
            <a:fillRef idx="0">
              <a:schemeClr val="accent1"/>
            </a:fillRef>
            <a:effectRef idx="1">
              <a:schemeClr val="accent1"/>
            </a:effectRef>
            <a:fontRef idx="minor">
              <a:schemeClr val="tx1"/>
            </a:fontRef>
          </p:style>
        </p:cxnSp>
        <p:cxnSp>
          <p:nvCxnSpPr>
            <p:cNvPr id="60" name="Connecteur droit 59"/>
            <p:cNvCxnSpPr>
              <a:stCxn id="55" idx="5"/>
              <a:endCxn id="56" idx="0"/>
            </p:cNvCxnSpPr>
            <p:nvPr/>
          </p:nvCxnSpPr>
          <p:spPr>
            <a:xfrm>
              <a:off x="2989326" y="3328015"/>
              <a:ext cx="295732" cy="693665"/>
            </a:xfrm>
            <a:prstGeom prst="line">
              <a:avLst/>
            </a:prstGeom>
            <a:ln>
              <a:solidFill>
                <a:srgbClr val="2A3A40"/>
              </a:solidFill>
              <a:prstDash val="dash"/>
            </a:ln>
          </p:spPr>
          <p:style>
            <a:lnRef idx="2">
              <a:schemeClr val="accent1"/>
            </a:lnRef>
            <a:fillRef idx="0">
              <a:schemeClr val="accent1"/>
            </a:fillRef>
            <a:effectRef idx="1">
              <a:schemeClr val="accent1"/>
            </a:effectRef>
            <a:fontRef idx="minor">
              <a:schemeClr val="tx1"/>
            </a:fontRef>
          </p:style>
        </p:cxnSp>
        <p:pic>
          <p:nvPicPr>
            <p:cNvPr id="61" name="Image 60"/>
            <p:cNvPicPr>
              <a:picLocks noChangeAspect="1"/>
            </p:cNvPicPr>
            <p:nvPr/>
          </p:nvPicPr>
          <p:blipFill>
            <a:blip r:embed="rId10">
              <a:extLst>
                <a:ext uri="{BEBA8EAE-BF5A-486C-A8C5-ECC9F3942E4B}">
                  <a14:imgProps xmlns:a14="http://schemas.microsoft.com/office/drawing/2010/main">
                    <a14:imgLayer r:embed="rId11">
                      <a14:imgEffect>
                        <a14:backgroundRemoval t="437" b="100000" l="682" r="99773"/>
                      </a14:imgEffect>
                      <a14:imgEffect>
                        <a14:saturation sat="0"/>
                      </a14:imgEffect>
                    </a14:imgLayer>
                  </a14:imgProps>
                </a:ext>
              </a:extLst>
            </a:blip>
            <a:stretch>
              <a:fillRect/>
            </a:stretch>
          </p:blipFill>
          <p:spPr>
            <a:xfrm>
              <a:off x="3532698" y="3920078"/>
              <a:ext cx="361960" cy="376767"/>
            </a:xfrm>
            <a:prstGeom prst="rect">
              <a:avLst/>
            </a:prstGeom>
          </p:spPr>
        </p:pic>
        <p:pic>
          <p:nvPicPr>
            <p:cNvPr id="62" name="Image 61"/>
            <p:cNvPicPr>
              <a:picLocks noChangeAspect="1"/>
            </p:cNvPicPr>
            <p:nvPr/>
          </p:nvPicPr>
          <p:blipFill>
            <a:blip r:embed="rId10">
              <a:extLst>
                <a:ext uri="{BEBA8EAE-BF5A-486C-A8C5-ECC9F3942E4B}">
                  <a14:imgProps xmlns:a14="http://schemas.microsoft.com/office/drawing/2010/main">
                    <a14:imgLayer r:embed="rId12">
                      <a14:imgEffect>
                        <a14:backgroundRemoval t="437" b="100000" l="682" r="99773"/>
                      </a14:imgEffect>
                      <a14:imgEffect>
                        <a14:saturation sat="0"/>
                      </a14:imgEffect>
                    </a14:imgLayer>
                  </a14:imgProps>
                </a:ext>
              </a:extLst>
            </a:blip>
            <a:stretch>
              <a:fillRect/>
            </a:stretch>
          </p:blipFill>
          <p:spPr>
            <a:xfrm>
              <a:off x="3117832" y="3064944"/>
              <a:ext cx="361960" cy="376767"/>
            </a:xfrm>
            <a:prstGeom prst="rect">
              <a:avLst/>
            </a:prstGeom>
          </p:spPr>
        </p:pic>
        <p:pic>
          <p:nvPicPr>
            <p:cNvPr id="63" name="Image 62"/>
            <p:cNvPicPr>
              <a:picLocks noChangeAspect="1"/>
            </p:cNvPicPr>
            <p:nvPr/>
          </p:nvPicPr>
          <p:blipFill>
            <a:blip r:embed="rId10">
              <a:extLst>
                <a:ext uri="{BEBA8EAE-BF5A-486C-A8C5-ECC9F3942E4B}">
                  <a14:imgProps xmlns:a14="http://schemas.microsoft.com/office/drawing/2010/main">
                    <a14:imgLayer r:embed="rId13">
                      <a14:imgEffect>
                        <a14:backgroundRemoval t="437" b="100000" l="682" r="99773"/>
                      </a14:imgEffect>
                      <a14:imgEffect>
                        <a14:saturation sat="0"/>
                      </a14:imgEffect>
                    </a14:imgLayer>
                  </a14:imgProps>
                </a:ext>
              </a:extLst>
            </a:blip>
            <a:stretch>
              <a:fillRect/>
            </a:stretch>
          </p:blipFill>
          <p:spPr>
            <a:xfrm>
              <a:off x="3058564" y="2108211"/>
              <a:ext cx="361960" cy="376767"/>
            </a:xfrm>
            <a:prstGeom prst="rect">
              <a:avLst/>
            </a:prstGeom>
          </p:spPr>
        </p:pic>
        <p:cxnSp>
          <p:nvCxnSpPr>
            <p:cNvPr id="64" name="Connecteur en arc 63"/>
            <p:cNvCxnSpPr>
              <a:stCxn id="56" idx="6"/>
              <a:endCxn id="54" idx="6"/>
            </p:cNvCxnSpPr>
            <p:nvPr/>
          </p:nvCxnSpPr>
          <p:spPr>
            <a:xfrm flipH="1" flipV="1">
              <a:off x="2692391" y="2413016"/>
              <a:ext cx="677333" cy="1693331"/>
            </a:xfrm>
            <a:prstGeom prst="curvedConnector3">
              <a:avLst>
                <a:gd name="adj1" fmla="val -33750"/>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65" name="Disque magnétique 64"/>
            <p:cNvSpPr/>
            <p:nvPr/>
          </p:nvSpPr>
          <p:spPr>
            <a:xfrm>
              <a:off x="3877724" y="3124214"/>
              <a:ext cx="474133" cy="313253"/>
            </a:xfrm>
            <a:prstGeom prst="flowChartMagneticDisk">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Disque magnétique 65"/>
            <p:cNvSpPr/>
            <p:nvPr/>
          </p:nvSpPr>
          <p:spPr>
            <a:xfrm>
              <a:off x="4013190" y="3945480"/>
              <a:ext cx="474133" cy="313253"/>
            </a:xfrm>
            <a:prstGeom prst="flowChartMagneticDisk">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7" name="Image 66"/>
            <p:cNvPicPr>
              <a:picLocks noChangeAspect="1"/>
            </p:cNvPicPr>
            <p:nvPr/>
          </p:nvPicPr>
          <p:blipFill>
            <a:blip r:embed="rId14"/>
            <a:stretch>
              <a:fillRect/>
            </a:stretch>
          </p:blipFill>
          <p:spPr>
            <a:xfrm>
              <a:off x="6536696" y="3306237"/>
              <a:ext cx="1519366" cy="1485900"/>
            </a:xfrm>
            <a:prstGeom prst="rect">
              <a:avLst/>
            </a:prstGeom>
          </p:spPr>
        </p:pic>
        <p:sp>
          <p:nvSpPr>
            <p:cNvPr id="68" name="ZoneTexte 67"/>
            <p:cNvSpPr txBox="1"/>
            <p:nvPr/>
          </p:nvSpPr>
          <p:spPr>
            <a:xfrm rot="18855362">
              <a:off x="6407925" y="2421492"/>
              <a:ext cx="825867" cy="230832"/>
            </a:xfrm>
            <a:prstGeom prst="rect">
              <a:avLst/>
            </a:prstGeom>
            <a:noFill/>
          </p:spPr>
          <p:txBody>
            <a:bodyPr wrap="none" rtlCol="0">
              <a:spAutoFit/>
            </a:bodyPr>
            <a:lstStyle/>
            <a:p>
              <a:r>
                <a:rPr lang="en-GB" sz="900" dirty="0" smtClean="0">
                  <a:latin typeface="Consolas"/>
                  <a:cs typeface="Consolas"/>
                </a:rPr>
                <a:t>Candidates</a:t>
              </a:r>
              <a:endParaRPr lang="en-GB" sz="900" dirty="0">
                <a:latin typeface="Consolas"/>
                <a:cs typeface="Consolas"/>
              </a:endParaRPr>
            </a:p>
          </p:txBody>
        </p:sp>
        <p:sp>
          <p:nvSpPr>
            <p:cNvPr id="69" name="ZoneTexte 68"/>
            <p:cNvSpPr txBox="1"/>
            <p:nvPr/>
          </p:nvSpPr>
          <p:spPr>
            <a:xfrm>
              <a:off x="6392363" y="3166561"/>
              <a:ext cx="1073055" cy="230832"/>
            </a:xfrm>
            <a:prstGeom prst="rect">
              <a:avLst/>
            </a:prstGeom>
            <a:noFill/>
          </p:spPr>
          <p:txBody>
            <a:bodyPr wrap="none" rtlCol="0">
              <a:spAutoFit/>
            </a:bodyPr>
            <a:lstStyle/>
            <a:p>
              <a:r>
                <a:rPr lang="en-GB" sz="900" dirty="0" smtClean="0">
                  <a:latin typeface="Consolas"/>
                  <a:cs typeface="Consolas"/>
                </a:rPr>
                <a:t>Constituencies</a:t>
              </a:r>
              <a:endParaRPr lang="en-GB" sz="900" dirty="0">
                <a:latin typeface="Consolas"/>
                <a:cs typeface="Consolas"/>
              </a:endParaRPr>
            </a:p>
          </p:txBody>
        </p:sp>
        <p:cxnSp>
          <p:nvCxnSpPr>
            <p:cNvPr id="70" name="Connecteur droit avec flèche 69"/>
            <p:cNvCxnSpPr/>
            <p:nvPr/>
          </p:nvCxnSpPr>
          <p:spPr>
            <a:xfrm flipV="1">
              <a:off x="6172202" y="1913470"/>
              <a:ext cx="1151467" cy="1227667"/>
            </a:xfrm>
            <a:prstGeom prst="straightConnector1">
              <a:avLst/>
            </a:prstGeom>
            <a:ln>
              <a:solidFill>
                <a:schemeClr val="bg2">
                  <a:lumMod val="9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1" name="Connecteur droit avec flèche 70"/>
            <p:cNvCxnSpPr/>
            <p:nvPr/>
          </p:nvCxnSpPr>
          <p:spPr>
            <a:xfrm flipV="1">
              <a:off x="6163737" y="1481670"/>
              <a:ext cx="1" cy="1667933"/>
            </a:xfrm>
            <a:prstGeom prst="straightConnector1">
              <a:avLst/>
            </a:prstGeom>
            <a:ln>
              <a:solidFill>
                <a:schemeClr val="bg2">
                  <a:lumMod val="9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2" name="Connecteur droit avec flèche 71"/>
            <p:cNvCxnSpPr/>
            <p:nvPr/>
          </p:nvCxnSpPr>
          <p:spPr>
            <a:xfrm>
              <a:off x="6163737" y="3141137"/>
              <a:ext cx="1905000" cy="25399"/>
            </a:xfrm>
            <a:prstGeom prst="straightConnector1">
              <a:avLst/>
            </a:prstGeom>
            <a:ln>
              <a:solidFill>
                <a:schemeClr val="bg2">
                  <a:lumMod val="9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73" name="Image 72"/>
            <p:cNvPicPr>
              <a:picLocks noChangeAspect="1"/>
            </p:cNvPicPr>
            <p:nvPr/>
          </p:nvPicPr>
          <p:blipFill>
            <a:blip r:embed="rId15"/>
            <a:stretch>
              <a:fillRect/>
            </a:stretch>
          </p:blipFill>
          <p:spPr>
            <a:xfrm>
              <a:off x="4002748" y="4469731"/>
              <a:ext cx="493052" cy="508669"/>
            </a:xfrm>
            <a:prstGeom prst="rect">
              <a:avLst/>
            </a:prstGeom>
          </p:spPr>
        </p:pic>
        <p:cxnSp>
          <p:nvCxnSpPr>
            <p:cNvPr id="74" name="Connecteur droit 73"/>
            <p:cNvCxnSpPr/>
            <p:nvPr/>
          </p:nvCxnSpPr>
          <p:spPr>
            <a:xfrm>
              <a:off x="2429933" y="4563534"/>
              <a:ext cx="1625600" cy="8467"/>
            </a:xfrm>
            <a:prstGeom prst="line">
              <a:avLst/>
            </a:prstGeom>
            <a:ln w="38100" cmpd="sng">
              <a:solidFill>
                <a:schemeClr val="accent2">
                  <a:lumMod val="50000"/>
                </a:schemeClr>
              </a:solidFill>
              <a:prstDash val="dash"/>
              <a:headEnd type="none"/>
              <a:tailEnd type="arrow"/>
            </a:ln>
          </p:spPr>
          <p:style>
            <a:lnRef idx="2">
              <a:schemeClr val="accent1"/>
            </a:lnRef>
            <a:fillRef idx="0">
              <a:schemeClr val="accent1"/>
            </a:fillRef>
            <a:effectRef idx="1">
              <a:schemeClr val="accent1"/>
            </a:effectRef>
            <a:fontRef idx="minor">
              <a:schemeClr val="tx1"/>
            </a:fontRef>
          </p:style>
        </p:cxnSp>
        <p:pic>
          <p:nvPicPr>
            <p:cNvPr id="75" name="Image 74"/>
            <p:cNvPicPr>
              <a:picLocks noChangeAspect="1"/>
            </p:cNvPicPr>
            <p:nvPr/>
          </p:nvPicPr>
          <p:blipFill>
            <a:blip r:embed="rId16">
              <a:extLst>
                <a:ext uri="{BEBA8EAE-BF5A-486C-A8C5-ECC9F3942E4B}">
                  <a14:imgProps xmlns:a14="http://schemas.microsoft.com/office/drawing/2010/main">
                    <a14:imgLayer r:embed="rId17">
                      <a14:imgEffect>
                        <a14:backgroundRemoval t="9804" b="93873" l="0" r="99265">
                          <a14:foregroundMark x1="78431" y1="93873" x2="78431" y2="93873"/>
                        </a14:backgroundRemoval>
                      </a14:imgEffect>
                    </a14:imgLayer>
                  </a14:imgProps>
                </a:ext>
              </a:extLst>
            </a:blip>
            <a:stretch>
              <a:fillRect/>
            </a:stretch>
          </p:blipFill>
          <p:spPr>
            <a:xfrm>
              <a:off x="7797800" y="4428066"/>
              <a:ext cx="499533" cy="499533"/>
            </a:xfrm>
            <a:prstGeom prst="rect">
              <a:avLst/>
            </a:prstGeom>
          </p:spPr>
        </p:pic>
        <p:cxnSp>
          <p:nvCxnSpPr>
            <p:cNvPr id="76" name="Connecteur droit 75"/>
            <p:cNvCxnSpPr/>
            <p:nvPr/>
          </p:nvCxnSpPr>
          <p:spPr>
            <a:xfrm>
              <a:off x="6172200" y="4665133"/>
              <a:ext cx="1625600" cy="8467"/>
            </a:xfrm>
            <a:prstGeom prst="line">
              <a:avLst/>
            </a:prstGeom>
            <a:ln w="38100" cmpd="sng">
              <a:solidFill>
                <a:schemeClr val="bg2">
                  <a:lumMod val="10000"/>
                </a:schemeClr>
              </a:solidFill>
              <a:prstDash val="dash"/>
              <a:headEnd type="none"/>
              <a:tailEnd type="arrow"/>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6050555" y="4754672"/>
              <a:ext cx="1428596" cy="261610"/>
            </a:xfrm>
            <a:prstGeom prst="rect">
              <a:avLst/>
            </a:prstGeom>
          </p:spPr>
          <p:txBody>
            <a:bodyPr wrap="none">
              <a:spAutoFit/>
            </a:bodyPr>
            <a:lstStyle/>
            <a:p>
              <a:pPr algn="ctr"/>
              <a:r>
                <a:rPr lang="en-GB" sz="1100" b="1" dirty="0" smtClean="0">
                  <a:latin typeface="Consolas"/>
                  <a:cs typeface="Consolas"/>
                </a:rPr>
                <a:t>Juridical issues</a:t>
              </a:r>
              <a:endParaRPr lang="en-GB" sz="1100" b="1" dirty="0">
                <a:latin typeface="Consolas"/>
                <a:cs typeface="Consolas"/>
              </a:endParaRPr>
            </a:p>
          </p:txBody>
        </p:sp>
        <p:sp>
          <p:nvSpPr>
            <p:cNvPr id="78" name="Rectangle 77"/>
            <p:cNvSpPr/>
            <p:nvPr/>
          </p:nvSpPr>
          <p:spPr>
            <a:xfrm>
              <a:off x="7231853" y="1681273"/>
              <a:ext cx="1826141" cy="261610"/>
            </a:xfrm>
            <a:prstGeom prst="rect">
              <a:avLst/>
            </a:prstGeom>
          </p:spPr>
          <p:txBody>
            <a:bodyPr wrap="none">
              <a:spAutoFit/>
            </a:bodyPr>
            <a:lstStyle/>
            <a:p>
              <a:pPr algn="ctr"/>
              <a:r>
                <a:rPr lang="en-GB" sz="1100" b="1" dirty="0" smtClean="0">
                  <a:latin typeface="Consolas"/>
                  <a:cs typeface="Consolas"/>
                </a:rPr>
                <a:t>Geographic provenance</a:t>
              </a:r>
              <a:endParaRPr lang="en-GB" sz="1100" b="1" dirty="0">
                <a:latin typeface="Consolas"/>
                <a:cs typeface="Consolas"/>
              </a:endParaRPr>
            </a:p>
          </p:txBody>
        </p:sp>
      </p:grpSp>
      <p:pic>
        <p:nvPicPr>
          <p:cNvPr id="81" name="Image 80" descr="Capture d’écran 2014-03-22 à 22.37.27.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17827" y="1964392"/>
            <a:ext cx="884473" cy="829734"/>
          </a:xfrm>
          <a:prstGeom prst="rect">
            <a:avLst/>
          </a:prstGeom>
        </p:spPr>
      </p:pic>
    </p:spTree>
    <p:extLst>
      <p:ext uri="{BB962C8B-B14F-4D97-AF65-F5344CB8AC3E}">
        <p14:creationId xmlns:p14="http://schemas.microsoft.com/office/powerpoint/2010/main" val="270864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475" y="363070"/>
            <a:ext cx="8201025" cy="837080"/>
          </a:xfrm>
        </p:spPr>
        <p:txBody>
          <a:bodyPr/>
          <a:lstStyle/>
          <a:p>
            <a:r>
              <a:rPr lang="en-US" sz="3200" dirty="0"/>
              <a:t>Comparison </a:t>
            </a:r>
            <a:r>
              <a:rPr lang="en-US" sz="3200" dirty="0" smtClean="0"/>
              <a:t>and Analysis Requirements ( </a:t>
            </a:r>
            <a:r>
              <a:rPr lang="en-US" sz="3200" dirty="0" err="1" smtClean="0">
                <a:solidFill>
                  <a:schemeClr val="accent5"/>
                </a:solidFill>
              </a:rPr>
              <a:t>i</a:t>
            </a:r>
            <a:r>
              <a:rPr lang="en-US" sz="3200" dirty="0" smtClean="0">
                <a:solidFill>
                  <a:schemeClr val="accent5"/>
                </a:solidFill>
              </a:rPr>
              <a:t> </a:t>
            </a:r>
            <a:r>
              <a:rPr lang="en-US" sz="3200" dirty="0" smtClean="0"/>
              <a:t>)</a:t>
            </a:r>
            <a:endParaRPr lang="en-US" sz="3200" dirty="0"/>
          </a:p>
        </p:txBody>
      </p:sp>
      <p:sp>
        <p:nvSpPr>
          <p:cNvPr id="4" name="Espace réservé du numéro de diapositive 3"/>
          <p:cNvSpPr>
            <a:spLocks noGrp="1"/>
          </p:cNvSpPr>
          <p:nvPr>
            <p:ph type="sldNum" sz="quarter" idx="12"/>
          </p:nvPr>
        </p:nvSpPr>
        <p:spPr/>
        <p:txBody>
          <a:bodyPr/>
          <a:lstStyle/>
          <a:p>
            <a:fld id="{503914D5-4C05-48A0-975C-C97C98535A04}" type="slidenum">
              <a:rPr lang="en-GB" smtClean="0"/>
              <a:t>11</a:t>
            </a:fld>
            <a:endParaRPr lang="en-GB"/>
          </a:p>
        </p:txBody>
      </p:sp>
      <p:sp>
        <p:nvSpPr>
          <p:cNvPr id="5" name="Espace réservé du contenu 4"/>
          <p:cNvSpPr>
            <a:spLocks noGrp="1"/>
          </p:cNvSpPr>
          <p:nvPr>
            <p:ph idx="1"/>
          </p:nvPr>
        </p:nvSpPr>
        <p:spPr>
          <a:xfrm>
            <a:off x="498475" y="1485900"/>
            <a:ext cx="8023225" cy="3530600"/>
          </a:xfrm>
        </p:spPr>
        <p:txBody>
          <a:bodyPr>
            <a:normAutofit/>
          </a:bodyPr>
          <a:lstStyle/>
          <a:p>
            <a:r>
              <a:rPr lang="en-US" sz="1600" b="1" dirty="0" smtClean="0"/>
              <a:t>Query criteria</a:t>
            </a:r>
          </a:p>
          <a:p>
            <a:pPr lvl="1"/>
            <a:r>
              <a:rPr lang="en-US" sz="1400" dirty="0" smtClean="0"/>
              <a:t>Date, candidate, party,  document type, key words (frequent words/term clouds)</a:t>
            </a:r>
          </a:p>
          <a:p>
            <a:r>
              <a:rPr lang="en-US" sz="1600" b="1" dirty="0"/>
              <a:t>Data </a:t>
            </a:r>
            <a:r>
              <a:rPr lang="en-US" sz="1600" b="1" dirty="0" smtClean="0"/>
              <a:t>provenance</a:t>
            </a:r>
          </a:p>
          <a:p>
            <a:pPr lvl="1"/>
            <a:r>
              <a:rPr lang="en-US" sz="1400" dirty="0" smtClean="0"/>
              <a:t>Party</a:t>
            </a:r>
            <a:r>
              <a:rPr lang="en-US" sz="1400" dirty="0"/>
              <a:t>, webmaster, candidate, campaign staff</a:t>
            </a:r>
          </a:p>
          <a:p>
            <a:r>
              <a:rPr lang="en-US" sz="1600" dirty="0"/>
              <a:t>Generate an </a:t>
            </a:r>
            <a:r>
              <a:rPr lang="en-US" sz="1600" b="1" dirty="0"/>
              <a:t>inventory geo-localized</a:t>
            </a:r>
            <a:r>
              <a:rPr lang="en-US" sz="1600" dirty="0"/>
              <a:t> and </a:t>
            </a:r>
            <a:r>
              <a:rPr lang="en-US" sz="1600" b="1" dirty="0"/>
              <a:t>grouped by parties and militants </a:t>
            </a:r>
          </a:p>
          <a:p>
            <a:pPr lvl="1"/>
            <a:r>
              <a:rPr lang="en-US" sz="1400" dirty="0">
                <a:solidFill>
                  <a:srgbClr val="F7901E"/>
                </a:solidFill>
              </a:rPr>
              <a:t>Content types</a:t>
            </a:r>
            <a:r>
              <a:rPr lang="en-US" sz="1400" dirty="0"/>
              <a:t>: </a:t>
            </a:r>
            <a:r>
              <a:rPr lang="en-US" sz="1400" dirty="0" smtClean="0"/>
              <a:t>video</a:t>
            </a:r>
            <a:r>
              <a:rPr lang="en-US" sz="1400" dirty="0"/>
              <a:t>, text, image, document</a:t>
            </a:r>
          </a:p>
          <a:p>
            <a:pPr lvl="1"/>
            <a:r>
              <a:rPr lang="en-US" sz="1400" dirty="0">
                <a:solidFill>
                  <a:srgbClr val="F7901E"/>
                </a:solidFill>
              </a:rPr>
              <a:t>Links to other content and tools</a:t>
            </a:r>
            <a:r>
              <a:rPr lang="en-US" sz="1400" dirty="0"/>
              <a:t>: </a:t>
            </a:r>
            <a:r>
              <a:rPr lang="en-US" sz="1400" dirty="0" smtClean="0"/>
              <a:t>donations </a:t>
            </a:r>
            <a:r>
              <a:rPr lang="en-US" sz="1400" dirty="0"/>
              <a:t>on line, other campaign actions, Facebook pages and support committees, agenda </a:t>
            </a:r>
          </a:p>
        </p:txBody>
      </p:sp>
    </p:spTree>
    <p:extLst>
      <p:ext uri="{BB962C8B-B14F-4D97-AF65-F5344CB8AC3E}">
        <p14:creationId xmlns:p14="http://schemas.microsoft.com/office/powerpoint/2010/main" val="232354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475" y="363070"/>
            <a:ext cx="8361363" cy="837080"/>
          </a:xfrm>
        </p:spPr>
        <p:txBody>
          <a:bodyPr/>
          <a:lstStyle/>
          <a:p>
            <a:r>
              <a:rPr lang="en-US" sz="3200" dirty="0"/>
              <a:t>Comparison </a:t>
            </a:r>
            <a:r>
              <a:rPr lang="en-US" sz="3200" dirty="0" smtClean="0"/>
              <a:t>and </a:t>
            </a:r>
            <a:r>
              <a:rPr lang="en-US" sz="3200" dirty="0"/>
              <a:t>Analysis Requirements ( </a:t>
            </a:r>
            <a:r>
              <a:rPr lang="en-US" sz="3200" dirty="0" smtClean="0">
                <a:solidFill>
                  <a:schemeClr val="accent5"/>
                </a:solidFill>
              </a:rPr>
              <a:t>ii </a:t>
            </a:r>
            <a:r>
              <a:rPr lang="en-US" sz="3200" dirty="0"/>
              <a:t>)</a:t>
            </a:r>
          </a:p>
        </p:txBody>
      </p:sp>
      <p:sp>
        <p:nvSpPr>
          <p:cNvPr id="4" name="Espace réservé du numéro de diapositive 3"/>
          <p:cNvSpPr>
            <a:spLocks noGrp="1"/>
          </p:cNvSpPr>
          <p:nvPr>
            <p:ph type="sldNum" sz="quarter" idx="12"/>
          </p:nvPr>
        </p:nvSpPr>
        <p:spPr/>
        <p:txBody>
          <a:bodyPr/>
          <a:lstStyle/>
          <a:p>
            <a:fld id="{503914D5-4C05-48A0-975C-C97C98535A04}" type="slidenum">
              <a:rPr lang="en-GB" smtClean="0"/>
              <a:t>12</a:t>
            </a:fld>
            <a:endParaRPr lang="en-GB"/>
          </a:p>
        </p:txBody>
      </p:sp>
      <p:sp>
        <p:nvSpPr>
          <p:cNvPr id="5" name="Espace réservé du contenu 4"/>
          <p:cNvSpPr>
            <a:spLocks noGrp="1"/>
          </p:cNvSpPr>
          <p:nvPr>
            <p:ph idx="1"/>
          </p:nvPr>
        </p:nvSpPr>
        <p:spPr/>
        <p:txBody>
          <a:bodyPr>
            <a:normAutofit/>
          </a:bodyPr>
          <a:lstStyle/>
          <a:p>
            <a:r>
              <a:rPr lang="en-US" sz="1600" b="1" dirty="0"/>
              <a:t>Compare </a:t>
            </a:r>
            <a:r>
              <a:rPr lang="en-US" sz="1600" b="1" dirty="0" smtClean="0"/>
              <a:t>content</a:t>
            </a:r>
            <a:r>
              <a:rPr lang="en-US" sz="1600" dirty="0"/>
              <a:t> </a:t>
            </a:r>
            <a:r>
              <a:rPr lang="en-US" sz="1600" dirty="0" smtClean="0"/>
              <a:t>from </a:t>
            </a:r>
            <a:r>
              <a:rPr lang="en-US" sz="1600" i="1" dirty="0"/>
              <a:t>sites</a:t>
            </a:r>
            <a:r>
              <a:rPr lang="en-US" sz="1600" dirty="0"/>
              <a:t>, </a:t>
            </a:r>
            <a:r>
              <a:rPr lang="en-US" sz="1600" i="1" dirty="0"/>
              <a:t>personal blogs</a:t>
            </a:r>
            <a:r>
              <a:rPr lang="en-US" sz="1600" dirty="0"/>
              <a:t> and </a:t>
            </a:r>
            <a:r>
              <a:rPr lang="en-US" sz="1600" i="1" dirty="0"/>
              <a:t>pages</a:t>
            </a:r>
            <a:r>
              <a:rPr lang="en-US" sz="1600" dirty="0"/>
              <a:t>, </a:t>
            </a:r>
            <a:r>
              <a:rPr lang="en-US" sz="1600" i="1" dirty="0"/>
              <a:t>parties sites </a:t>
            </a:r>
          </a:p>
          <a:p>
            <a:pPr lvl="1"/>
            <a:r>
              <a:rPr lang="en-US" sz="1400" dirty="0">
                <a:solidFill>
                  <a:schemeClr val="accent5"/>
                </a:solidFill>
              </a:rPr>
              <a:t>Common and different elements</a:t>
            </a:r>
            <a:r>
              <a:rPr lang="en-US" sz="1400" dirty="0"/>
              <a:t>: content and structure (communication strategies)</a:t>
            </a:r>
          </a:p>
          <a:p>
            <a:pPr lvl="1"/>
            <a:r>
              <a:rPr lang="en-US" sz="1400" dirty="0">
                <a:solidFill>
                  <a:srgbClr val="F7901E"/>
                </a:solidFill>
              </a:rPr>
              <a:t>Count and compare Facebook </a:t>
            </a:r>
            <a:r>
              <a:rPr lang="en-US" sz="1400" dirty="0" smtClean="0">
                <a:solidFill>
                  <a:srgbClr val="F7901E"/>
                </a:solidFill>
              </a:rPr>
              <a:t>posts</a:t>
            </a:r>
            <a:r>
              <a:rPr lang="en-US" sz="1400" dirty="0" smtClean="0"/>
              <a:t>, </a:t>
            </a:r>
            <a:r>
              <a:rPr lang="en-US" sz="1400" dirty="0"/>
              <a:t>comments, likes and shares</a:t>
            </a:r>
          </a:p>
          <a:p>
            <a:r>
              <a:rPr lang="en-US" sz="1600" b="1" dirty="0"/>
              <a:t>Propose visualization</a:t>
            </a:r>
          </a:p>
          <a:p>
            <a:pPr lvl="1"/>
            <a:r>
              <a:rPr lang="en-US" sz="1400" dirty="0"/>
              <a:t>Comparison of tools, candidates, parties, countries  </a:t>
            </a:r>
          </a:p>
          <a:p>
            <a:pPr lvl="1"/>
            <a:r>
              <a:rPr lang="en-US" sz="1400" dirty="0"/>
              <a:t>For </a:t>
            </a:r>
            <a:r>
              <a:rPr lang="en-US" sz="1400" dirty="0" smtClean="0"/>
              <a:t>example:</a:t>
            </a:r>
          </a:p>
          <a:p>
            <a:pPr lvl="2">
              <a:buFont typeface="Wingdings" charset="0"/>
              <a:buChar char="à"/>
            </a:pPr>
            <a:r>
              <a:rPr lang="en-US" sz="1400" dirty="0" smtClean="0"/>
              <a:t>Which </a:t>
            </a:r>
            <a:r>
              <a:rPr lang="en-US" sz="1400" dirty="0"/>
              <a:t>candidate is the most visible within the same party, among parties</a:t>
            </a:r>
            <a:r>
              <a:rPr lang="en-US" sz="1400" dirty="0" smtClean="0"/>
              <a:t>?</a:t>
            </a:r>
          </a:p>
          <a:p>
            <a:pPr lvl="2">
              <a:buFont typeface="Wingdings" charset="0"/>
              <a:buChar char="à"/>
            </a:pPr>
            <a:r>
              <a:rPr lang="en-US" sz="1400" dirty="0" smtClean="0"/>
              <a:t>Compare </a:t>
            </a:r>
            <a:r>
              <a:rPr lang="en-US" sz="1400" dirty="0"/>
              <a:t>data stemming from different </a:t>
            </a:r>
            <a:r>
              <a:rPr lang="en-US" sz="1400" dirty="0" smtClean="0"/>
              <a:t>sources (e.g. preferences </a:t>
            </a:r>
            <a:r>
              <a:rPr lang="en-US" sz="1400" dirty="0"/>
              <a:t>of tools, content </a:t>
            </a:r>
            <a:r>
              <a:rPr lang="en-US" sz="1400" dirty="0" smtClean="0"/>
              <a:t>type) </a:t>
            </a:r>
            <a:r>
              <a:rPr lang="en-US" sz="1400" dirty="0"/>
              <a:t>of users and </a:t>
            </a:r>
            <a:r>
              <a:rPr lang="en-US" sz="1400" dirty="0" smtClean="0"/>
              <a:t>parties</a:t>
            </a:r>
          </a:p>
          <a:p>
            <a:pPr lvl="2">
              <a:buFont typeface="Wingdings" charset="0"/>
              <a:buChar char="à"/>
            </a:pPr>
            <a:endParaRPr lang="en-US" sz="1400" dirty="0"/>
          </a:p>
        </p:txBody>
      </p:sp>
    </p:spTree>
    <p:extLst>
      <p:ext uri="{BB962C8B-B14F-4D97-AF65-F5344CB8AC3E}">
        <p14:creationId xmlns:p14="http://schemas.microsoft.com/office/powerpoint/2010/main" val="10210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Roadmap</a:t>
            </a:r>
            <a:endParaRPr lang="en-US" dirty="0"/>
          </a:p>
        </p:txBody>
      </p:sp>
      <p:sp>
        <p:nvSpPr>
          <p:cNvPr id="4" name="Espace réservé du numéro de diapositive 3"/>
          <p:cNvSpPr>
            <a:spLocks noGrp="1"/>
          </p:cNvSpPr>
          <p:nvPr>
            <p:ph type="sldNum" sz="quarter" idx="12"/>
          </p:nvPr>
        </p:nvSpPr>
        <p:spPr/>
        <p:txBody>
          <a:bodyPr/>
          <a:lstStyle/>
          <a:p>
            <a:fld id="{503914D5-4C05-48A0-975C-C97C98535A04}" type="slidenum">
              <a:rPr lang="en-GB" smtClean="0"/>
              <a:t>13</a:t>
            </a:fld>
            <a:endParaRPr lang="en-GB"/>
          </a:p>
        </p:txBody>
      </p:sp>
      <p:sp>
        <p:nvSpPr>
          <p:cNvPr id="3" name="Espace réservé du contenu 2"/>
          <p:cNvSpPr>
            <a:spLocks noGrp="1"/>
          </p:cNvSpPr>
          <p:nvPr>
            <p:ph idx="1"/>
          </p:nvPr>
        </p:nvSpPr>
        <p:spPr/>
        <p:txBody>
          <a:bodyPr>
            <a:normAutofit/>
          </a:bodyPr>
          <a:lstStyle/>
          <a:p>
            <a:pPr>
              <a:buFont typeface="Wingdings" charset="2"/>
              <a:buChar char="ü"/>
            </a:pPr>
            <a:r>
              <a:rPr lang="en-US" sz="1800" dirty="0" smtClean="0">
                <a:solidFill>
                  <a:schemeClr val="bg1">
                    <a:lumMod val="75000"/>
                  </a:schemeClr>
                </a:solidFill>
              </a:rPr>
              <a:t>Doing </a:t>
            </a:r>
            <a:r>
              <a:rPr lang="en-US" sz="1800" dirty="0">
                <a:solidFill>
                  <a:schemeClr val="bg1">
                    <a:lumMod val="75000"/>
                  </a:schemeClr>
                </a:solidFill>
              </a:rPr>
              <a:t>politics in the era of Big Data</a:t>
            </a:r>
          </a:p>
          <a:p>
            <a:pPr>
              <a:buFont typeface="Wingdings" charset="2"/>
              <a:buChar char="ü"/>
            </a:pPr>
            <a:r>
              <a:rPr lang="en-US" sz="1800" dirty="0">
                <a:solidFill>
                  <a:schemeClr val="bg1">
                    <a:lumMod val="75000"/>
                  </a:schemeClr>
                </a:solidFill>
              </a:rPr>
              <a:t>Analyzing political campaign strategies in Europe</a:t>
            </a:r>
          </a:p>
          <a:p>
            <a:pPr lvl="1">
              <a:buFont typeface="Wingdings" charset="2"/>
              <a:buChar char="ü"/>
            </a:pPr>
            <a:r>
              <a:rPr lang="en-US" sz="1600" dirty="0">
                <a:solidFill>
                  <a:schemeClr val="bg1">
                    <a:lumMod val="75000"/>
                  </a:schemeClr>
                </a:solidFill>
              </a:rPr>
              <a:t>Data collection and curation</a:t>
            </a:r>
          </a:p>
          <a:p>
            <a:pPr lvl="1">
              <a:buFont typeface="Wingdings" charset="2"/>
              <a:buChar char="ü"/>
            </a:pPr>
            <a:r>
              <a:rPr lang="en-US" sz="1600" dirty="0">
                <a:solidFill>
                  <a:schemeClr val="bg1">
                    <a:lumMod val="75000"/>
                  </a:schemeClr>
                </a:solidFill>
              </a:rPr>
              <a:t>Comparing for </a:t>
            </a:r>
            <a:r>
              <a:rPr lang="en-US" sz="1600" dirty="0" smtClean="0">
                <a:solidFill>
                  <a:schemeClr val="bg1">
                    <a:lumMod val="75000"/>
                  </a:schemeClr>
                </a:solidFill>
              </a:rPr>
              <a:t>understanding </a:t>
            </a:r>
            <a:r>
              <a:rPr lang="en-US" sz="1600" dirty="0">
                <a:solidFill>
                  <a:schemeClr val="bg1">
                    <a:lumMod val="75000"/>
                  </a:schemeClr>
                </a:solidFill>
              </a:rPr>
              <a:t>strategies: UK vs. France</a:t>
            </a:r>
          </a:p>
          <a:p>
            <a:r>
              <a:rPr lang="en-US" sz="1800" dirty="0"/>
              <a:t>Conclusions and </a:t>
            </a:r>
            <a:r>
              <a:rPr lang="en-US" sz="1800" dirty="0" smtClean="0"/>
              <a:t>perspectives</a:t>
            </a:r>
          </a:p>
          <a:p>
            <a:endParaRPr lang="fr-FR" sz="1800" dirty="0"/>
          </a:p>
        </p:txBody>
      </p:sp>
    </p:spTree>
    <p:extLst>
      <p:ext uri="{BB962C8B-B14F-4D97-AF65-F5344CB8AC3E}">
        <p14:creationId xmlns:p14="http://schemas.microsoft.com/office/powerpoint/2010/main" val="346866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475" y="363070"/>
            <a:ext cx="8361363" cy="837080"/>
          </a:xfrm>
        </p:spPr>
        <p:txBody>
          <a:bodyPr/>
          <a:lstStyle/>
          <a:p>
            <a:r>
              <a:rPr lang="en-US" sz="3200" dirty="0" smtClean="0"/>
              <a:t>Current Work</a:t>
            </a:r>
            <a:endParaRPr lang="en-US" sz="3200" dirty="0"/>
          </a:p>
        </p:txBody>
      </p:sp>
      <p:sp>
        <p:nvSpPr>
          <p:cNvPr id="4" name="Espace réservé du numéro de diapositive 3"/>
          <p:cNvSpPr>
            <a:spLocks noGrp="1"/>
          </p:cNvSpPr>
          <p:nvPr>
            <p:ph type="sldNum" sz="quarter" idx="12"/>
          </p:nvPr>
        </p:nvSpPr>
        <p:spPr/>
        <p:txBody>
          <a:bodyPr/>
          <a:lstStyle/>
          <a:p>
            <a:fld id="{503914D5-4C05-48A0-975C-C97C98535A04}" type="slidenum">
              <a:rPr lang="en-GB" smtClean="0"/>
              <a:t>14</a:t>
            </a:fld>
            <a:endParaRPr lang="en-GB"/>
          </a:p>
        </p:txBody>
      </p:sp>
      <p:sp>
        <p:nvSpPr>
          <p:cNvPr id="5" name="Espace réservé du contenu 4"/>
          <p:cNvSpPr>
            <a:spLocks noGrp="1"/>
          </p:cNvSpPr>
          <p:nvPr>
            <p:ph idx="1"/>
          </p:nvPr>
        </p:nvSpPr>
        <p:spPr/>
        <p:txBody>
          <a:bodyPr>
            <a:normAutofit/>
          </a:bodyPr>
          <a:lstStyle/>
          <a:p>
            <a:r>
              <a:rPr lang="en-US" sz="1600" dirty="0"/>
              <a:t>Propose a juridical profile of content and tools directly and transitively used by candidates and parties </a:t>
            </a:r>
          </a:p>
          <a:p>
            <a:pPr lvl="1"/>
            <a:r>
              <a:rPr lang="en-US" sz="1400" dirty="0"/>
              <a:t>Ownership, right of use, storage, dissemination</a:t>
            </a:r>
          </a:p>
          <a:p>
            <a:pPr lvl="1"/>
            <a:r>
              <a:rPr lang="en-US" sz="1400" dirty="0"/>
              <a:t>Consider different legislations according to the country</a:t>
            </a:r>
          </a:p>
          <a:p>
            <a:r>
              <a:rPr lang="en-US" sz="1600" dirty="0"/>
              <a:t>Implement a data collection process guided by juridical profile, temporal issues related to the type of elections </a:t>
            </a:r>
            <a:r>
              <a:rPr lang="en-US" sz="1600" dirty="0" smtClean="0"/>
              <a:t>analyzed</a:t>
            </a:r>
            <a:endParaRPr lang="en-US" sz="1600" dirty="0"/>
          </a:p>
          <a:p>
            <a:r>
              <a:rPr lang="en-US" sz="1600" dirty="0"/>
              <a:t>Propose a data curation process, guided by QoS aspects: </a:t>
            </a:r>
            <a:endParaRPr lang="en-US" sz="1600" dirty="0" smtClean="0"/>
          </a:p>
          <a:p>
            <a:pPr lvl="1"/>
            <a:r>
              <a:rPr lang="en-US" sz="1400" dirty="0" smtClean="0"/>
              <a:t>Juridical</a:t>
            </a:r>
            <a:r>
              <a:rPr lang="en-US" sz="1400" dirty="0"/>
              <a:t>, temporal, provenance, reputation, geography and characteristics of the official organization of the process</a:t>
            </a:r>
          </a:p>
          <a:p>
            <a:pPr lvl="2">
              <a:buFont typeface="Wingdings" charset="0"/>
              <a:buChar char="à"/>
            </a:pPr>
            <a:endParaRPr lang="en-US" sz="1400" dirty="0"/>
          </a:p>
        </p:txBody>
      </p:sp>
      <p:grpSp>
        <p:nvGrpSpPr>
          <p:cNvPr id="8" name="Grouper 7"/>
          <p:cNvGrpSpPr/>
          <p:nvPr/>
        </p:nvGrpSpPr>
        <p:grpSpPr>
          <a:xfrm>
            <a:off x="0" y="0"/>
            <a:ext cx="9144000" cy="5143500"/>
            <a:chOff x="0" y="0"/>
            <a:chExt cx="9144000" cy="5143500"/>
          </a:xfrm>
        </p:grpSpPr>
        <p:sp>
          <p:nvSpPr>
            <p:cNvPr id="3" name="Rectangle 2"/>
            <p:cNvSpPr/>
            <p:nvPr/>
          </p:nvSpPr>
          <p:spPr>
            <a:xfrm>
              <a:off x="0" y="0"/>
              <a:ext cx="9144000" cy="5143500"/>
            </a:xfrm>
            <a:prstGeom prst="rect">
              <a:avLst/>
            </a:prstGeom>
            <a:solidFill>
              <a:schemeClr val="bg1">
                <a:alpha val="6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7" name="Rectangle 6"/>
            <p:cNvSpPr/>
            <p:nvPr/>
          </p:nvSpPr>
          <p:spPr>
            <a:xfrm>
              <a:off x="0" y="2070100"/>
              <a:ext cx="9144000" cy="150986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lIns="180000" tIns="0" rIns="180000" bIns="0" rtlCol="0" anchor="ctr">
              <a:normAutofit/>
            </a:bodyPr>
            <a:lstStyle/>
            <a:p>
              <a:pPr marL="0" lvl="1" indent="0" algn="ctr">
                <a:buNone/>
              </a:pPr>
              <a:r>
                <a:rPr lang="en-US" dirty="0"/>
                <a:t>Technology is changing the way elections are </a:t>
              </a:r>
              <a:r>
                <a:rPr lang="en-US" dirty="0" smtClean="0"/>
                <a:t>run.</a:t>
              </a:r>
              <a:endParaRPr lang="en-US" dirty="0"/>
            </a:p>
            <a:p>
              <a:pPr marL="0" lvl="1" indent="0" algn="ctr">
                <a:buNone/>
              </a:pPr>
              <a:r>
                <a:rPr lang="en-US" b="1" dirty="0"/>
                <a:t>In which extent and how? </a:t>
              </a:r>
              <a:endParaRPr lang="en-US" b="1" dirty="0" smtClean="0"/>
            </a:p>
            <a:p>
              <a:pPr marL="0" lvl="1" indent="0" algn="ctr">
                <a:buNone/>
              </a:pPr>
              <a:r>
                <a:rPr lang="en-US" dirty="0"/>
                <a:t>W</a:t>
              </a:r>
              <a:r>
                <a:rPr lang="en-US" dirty="0" smtClean="0"/>
                <a:t>e need </a:t>
              </a:r>
              <a:r>
                <a:rPr lang="en-US" dirty="0"/>
                <a:t>to develop analysis tools in a multidisciplinary context to provide a comprehensive </a:t>
              </a:r>
              <a:r>
                <a:rPr lang="en-US" dirty="0" smtClean="0"/>
                <a:t>picture</a:t>
              </a:r>
              <a:endParaRPr lang="en-US" dirty="0"/>
            </a:p>
          </p:txBody>
        </p:sp>
      </p:grpSp>
    </p:spTree>
    <p:extLst>
      <p:ext uri="{BB962C8B-B14F-4D97-AF65-F5344CB8AC3E}">
        <p14:creationId xmlns:p14="http://schemas.microsoft.com/office/powerpoint/2010/main" val="248883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txBox="1">
            <a:spLocks/>
          </p:cNvSpPr>
          <p:nvPr/>
        </p:nvSpPr>
        <p:spPr>
          <a:xfrm>
            <a:off x="3772775" y="1168566"/>
            <a:ext cx="1606231" cy="1567785"/>
          </a:xfrm>
          <a:prstGeom prst="rect">
            <a:avLst/>
          </a:prstGeom>
        </p:spPr>
        <p:txBody>
          <a:bodyPr vert="horz" lIns="0" tIns="0" rIns="0" bIns="0" rtlCol="0" anchor="ct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lnSpc>
                <a:spcPct val="150000"/>
              </a:lnSpc>
              <a:buFont typeface="Wingdings" pitchFamily="2" charset="2"/>
              <a:buNone/>
            </a:pPr>
            <a:r>
              <a:rPr lang="en-GB" sz="20000" dirty="0" smtClean="0">
                <a:effectLst/>
                <a:latin typeface="Century"/>
                <a:cs typeface="Century"/>
              </a:rPr>
              <a:t>?</a:t>
            </a:r>
            <a:endParaRPr lang="en-GB" sz="20000" dirty="0" smtClean="0">
              <a:solidFill>
                <a:srgbClr val="F7901E"/>
              </a:solidFill>
              <a:effectLst/>
              <a:latin typeface="Century"/>
              <a:cs typeface="Century"/>
            </a:endParaRPr>
          </a:p>
        </p:txBody>
      </p:sp>
      <p:grpSp>
        <p:nvGrpSpPr>
          <p:cNvPr id="2" name="Grouper 1"/>
          <p:cNvGrpSpPr/>
          <p:nvPr/>
        </p:nvGrpSpPr>
        <p:grpSpPr>
          <a:xfrm>
            <a:off x="397965" y="3469710"/>
            <a:ext cx="8497201" cy="1572190"/>
            <a:chOff x="397965" y="3469710"/>
            <a:chExt cx="8497201" cy="1572190"/>
          </a:xfrm>
        </p:grpSpPr>
        <p:sp>
          <p:nvSpPr>
            <p:cNvPr id="3" name="Sous-titre 9"/>
            <p:cNvSpPr txBox="1">
              <a:spLocks/>
            </p:cNvSpPr>
            <p:nvPr/>
          </p:nvSpPr>
          <p:spPr>
            <a:xfrm>
              <a:off x="5010995" y="3469710"/>
              <a:ext cx="3884171" cy="1572190"/>
            </a:xfrm>
            <a:prstGeom prst="rect">
              <a:avLst/>
            </a:prstGeom>
          </p:spPr>
          <p:txBody>
            <a:bodyPr vert="horz" lIns="91440" tIns="45720" rIns="91440" bIns="45720" rtlCol="0">
              <a:noAutofit/>
            </a:bodyPr>
            <a:lstStyle>
              <a:lvl1pPr marL="0" indent="0" algn="l" defTabSz="914400" rtl="0" eaLnBrk="1" latinLnBrk="0" hangingPunct="1">
                <a:spcBef>
                  <a:spcPts val="300"/>
                </a:spcBef>
                <a:buClr>
                  <a:schemeClr val="accent1"/>
                </a:buClr>
                <a:buSzPct val="75000"/>
                <a:buFont typeface="Wingdings" pitchFamily="2" charset="2"/>
                <a:buNone/>
                <a:defRPr sz="14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baseline="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9pPr>
            </a:lstStyle>
            <a:p>
              <a:pPr algn="r"/>
              <a:r>
                <a:rPr lang="en-GB" sz="1200" b="1" dirty="0" smtClean="0">
                  <a:solidFill>
                    <a:schemeClr val="tx1">
                      <a:lumMod val="50000"/>
                      <a:lumOff val="50000"/>
                    </a:schemeClr>
                  </a:solidFill>
                </a:rPr>
                <a:t>Geraldine Castel</a:t>
              </a:r>
              <a:endParaRPr lang="en-GB" sz="1200" dirty="0" smtClean="0">
                <a:solidFill>
                  <a:schemeClr val="tx1">
                    <a:lumMod val="50000"/>
                    <a:lumOff val="50000"/>
                  </a:schemeClr>
                </a:solidFill>
              </a:endParaRPr>
            </a:p>
            <a:p>
              <a:pPr algn="r">
                <a:spcBef>
                  <a:spcPts val="0"/>
                </a:spcBef>
              </a:pPr>
              <a:r>
                <a:rPr lang="en-GB" sz="1200" dirty="0" smtClean="0">
                  <a:solidFill>
                    <a:schemeClr val="tx1">
                      <a:lumMod val="50000"/>
                      <a:lumOff val="50000"/>
                    </a:schemeClr>
                  </a:solidFill>
                  <a:latin typeface="Helvetica Neue Light"/>
                  <a:cs typeface="Helvetica Neue Light"/>
                </a:rPr>
                <a:t>CEMRA, </a:t>
              </a:r>
              <a:r>
                <a:rPr lang="en-GB" sz="1200" dirty="0" err="1" smtClean="0">
                  <a:solidFill>
                    <a:schemeClr val="tx1">
                      <a:lumMod val="50000"/>
                      <a:lumOff val="50000"/>
                    </a:schemeClr>
                  </a:solidFill>
                  <a:latin typeface="Helvetica Neue Light"/>
                  <a:cs typeface="Helvetica Neue Light"/>
                </a:rPr>
                <a:t>Université</a:t>
              </a:r>
              <a:r>
                <a:rPr lang="en-GB" sz="1200" dirty="0" smtClean="0">
                  <a:solidFill>
                    <a:schemeClr val="tx1">
                      <a:lumMod val="50000"/>
                      <a:lumOff val="50000"/>
                    </a:schemeClr>
                  </a:solidFill>
                  <a:latin typeface="Helvetica Neue Light"/>
                  <a:cs typeface="Helvetica Neue Light"/>
                </a:rPr>
                <a:t> Stendhal, France</a:t>
              </a:r>
            </a:p>
            <a:p>
              <a:pPr algn="r">
                <a:spcBef>
                  <a:spcPts val="600"/>
                </a:spcBef>
              </a:pPr>
              <a:r>
                <a:rPr lang="en-GB" sz="1200" b="1" dirty="0" smtClean="0">
                  <a:solidFill>
                    <a:schemeClr val="tx1">
                      <a:lumMod val="50000"/>
                      <a:lumOff val="50000"/>
                    </a:schemeClr>
                  </a:solidFill>
                </a:rPr>
                <a:t>Genoveva </a:t>
              </a:r>
              <a:r>
                <a:rPr lang="en-GB" sz="1200" b="1" dirty="0">
                  <a:solidFill>
                    <a:schemeClr val="tx1">
                      <a:lumMod val="50000"/>
                      <a:lumOff val="50000"/>
                    </a:schemeClr>
                  </a:solidFill>
                </a:rPr>
                <a:t>Vargas-</a:t>
              </a:r>
              <a:r>
                <a:rPr lang="en-GB" sz="1200" b="1" dirty="0" smtClean="0">
                  <a:solidFill>
                    <a:schemeClr val="tx1">
                      <a:lumMod val="50000"/>
                      <a:lumOff val="50000"/>
                    </a:schemeClr>
                  </a:solidFill>
                </a:rPr>
                <a:t>Solar</a:t>
              </a:r>
              <a:endParaRPr lang="en-GB" sz="1200" dirty="0" smtClean="0">
                <a:solidFill>
                  <a:schemeClr val="tx1">
                    <a:lumMod val="50000"/>
                    <a:lumOff val="50000"/>
                  </a:schemeClr>
                </a:solidFill>
              </a:endParaRPr>
            </a:p>
            <a:p>
              <a:pPr algn="r">
                <a:spcBef>
                  <a:spcPts val="0"/>
                </a:spcBef>
              </a:pPr>
              <a:r>
                <a:rPr lang="en-GB" sz="1200" dirty="0" smtClean="0">
                  <a:solidFill>
                    <a:schemeClr val="tx1">
                      <a:lumMod val="50000"/>
                      <a:lumOff val="50000"/>
                    </a:schemeClr>
                  </a:solidFill>
                  <a:latin typeface="Helvetica Neue Light"/>
                  <a:cs typeface="Helvetica Neue Light"/>
                </a:rPr>
                <a:t>CNRS, LIG-LAFMIA, France</a:t>
              </a:r>
              <a:endParaRPr lang="en-GB" sz="1200" dirty="0">
                <a:solidFill>
                  <a:schemeClr val="tx1">
                    <a:lumMod val="50000"/>
                    <a:lumOff val="50000"/>
                  </a:schemeClr>
                </a:solidFill>
                <a:latin typeface="Helvetica Neue Light"/>
                <a:cs typeface="Helvetica Neue Light"/>
              </a:endParaRPr>
            </a:p>
          </p:txBody>
        </p:sp>
        <p:sp>
          <p:nvSpPr>
            <p:cNvPr id="5" name="Sous-titre 9"/>
            <p:cNvSpPr txBox="1">
              <a:spLocks/>
            </p:cNvSpPr>
            <p:nvPr/>
          </p:nvSpPr>
          <p:spPr>
            <a:xfrm>
              <a:off x="397965" y="4089400"/>
              <a:ext cx="5139235" cy="723900"/>
            </a:xfrm>
            <a:prstGeom prst="rect">
              <a:avLst/>
            </a:prstGeom>
          </p:spPr>
          <p:txBody>
            <a:bodyPr vert="horz" lIns="91440" tIns="45720" rIns="91440" bIns="45720" rtlCol="0">
              <a:noAutofit/>
            </a:bodyPr>
            <a:lstStyle>
              <a:lvl1pPr marL="0" indent="0" algn="l" defTabSz="914400" rtl="0" eaLnBrk="1" latinLnBrk="0" hangingPunct="1">
                <a:spcBef>
                  <a:spcPts val="300"/>
                </a:spcBef>
                <a:buClr>
                  <a:schemeClr val="accent1"/>
                </a:buClr>
                <a:buSzPct val="75000"/>
                <a:buFont typeface="Wingdings" pitchFamily="2" charset="2"/>
                <a:buNone/>
                <a:defRPr sz="14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baseline="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9pPr>
            </a:lstStyle>
            <a:p>
              <a:r>
                <a:rPr lang="en-GB" sz="1200" b="1" dirty="0" smtClean="0">
                  <a:solidFill>
                    <a:schemeClr val="tx1">
                      <a:lumMod val="65000"/>
                      <a:lumOff val="35000"/>
                    </a:schemeClr>
                  </a:solidFill>
                  <a:latin typeface="Helvetica Neue"/>
                  <a:cs typeface="Helvetica Neue"/>
                </a:rPr>
                <a:t>Javier Espinosa </a:t>
              </a:r>
            </a:p>
            <a:p>
              <a:r>
                <a:rPr lang="en-GB" sz="1200" dirty="0" smtClean="0">
                  <a:solidFill>
                    <a:schemeClr val="tx1">
                      <a:lumMod val="65000"/>
                      <a:lumOff val="35000"/>
                    </a:schemeClr>
                  </a:solidFill>
                  <a:latin typeface="Helvetica Neue Light"/>
                  <a:cs typeface="Helvetica Neue Light"/>
                </a:rPr>
                <a:t>LAFMIA, UMI 3175 CNRS Mexico</a:t>
              </a:r>
              <a:endParaRPr lang="en-GB" sz="1200" dirty="0">
                <a:solidFill>
                  <a:schemeClr val="tx1">
                    <a:lumMod val="65000"/>
                    <a:lumOff val="35000"/>
                  </a:schemeClr>
                </a:solidFill>
                <a:latin typeface="Helvetica Neue Light"/>
                <a:cs typeface="Helvetica Neue Light"/>
              </a:endParaRPr>
            </a:p>
            <a:p>
              <a:r>
                <a:rPr lang="en-GB" sz="1200" dirty="0" smtClean="0">
                  <a:solidFill>
                    <a:schemeClr val="tx1">
                      <a:lumMod val="65000"/>
                      <a:lumOff val="35000"/>
                    </a:schemeClr>
                  </a:solidFill>
                  <a:latin typeface="Helvetica Neue Light"/>
                  <a:cs typeface="Helvetica Neue Light"/>
                  <a:hlinkClick r:id="rId2"/>
                </a:rPr>
                <a:t>javier.espinosa@imag.fr</a:t>
              </a:r>
              <a:endParaRPr lang="en-GB" sz="1200" dirty="0" smtClean="0">
                <a:solidFill>
                  <a:schemeClr val="tx1">
                    <a:lumMod val="65000"/>
                    <a:lumOff val="35000"/>
                  </a:schemeClr>
                </a:solidFill>
                <a:latin typeface="Helvetica Neue Light"/>
                <a:cs typeface="Helvetica Neue Light"/>
              </a:endParaRPr>
            </a:p>
            <a:p>
              <a:endParaRPr lang="en-GB" sz="1200" dirty="0" smtClean="0">
                <a:solidFill>
                  <a:schemeClr val="tx1">
                    <a:lumMod val="65000"/>
                    <a:lumOff val="35000"/>
                  </a:schemeClr>
                </a:solidFill>
                <a:latin typeface="Helvetica Neue Light"/>
                <a:cs typeface="Helvetica Neue Light"/>
              </a:endParaRPr>
            </a:p>
            <a:p>
              <a:pPr>
                <a:spcBef>
                  <a:spcPts val="0"/>
                </a:spcBef>
              </a:pPr>
              <a:endParaRPr lang="en-GB" sz="1200" b="1" dirty="0">
                <a:solidFill>
                  <a:schemeClr val="tx1">
                    <a:lumMod val="65000"/>
                    <a:lumOff val="35000"/>
                  </a:schemeClr>
                </a:solidFill>
                <a:latin typeface="Helvetica Neue Light"/>
                <a:cs typeface="Helvetica Neue Light"/>
              </a:endParaRPr>
            </a:p>
            <a:p>
              <a:endParaRPr lang="en-GB" sz="1200" dirty="0" smtClean="0">
                <a:solidFill>
                  <a:schemeClr val="tx1">
                    <a:lumMod val="65000"/>
                    <a:lumOff val="35000"/>
                  </a:schemeClr>
                </a:solidFill>
                <a:latin typeface="Helvetica Neue Light"/>
                <a:cs typeface="Helvetica Neue Light"/>
              </a:endParaRPr>
            </a:p>
          </p:txBody>
        </p:sp>
      </p:grpSp>
    </p:spTree>
    <p:extLst>
      <p:ext uri="{BB962C8B-B14F-4D97-AF65-F5344CB8AC3E}">
        <p14:creationId xmlns:p14="http://schemas.microsoft.com/office/powerpoint/2010/main" val="373347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409700" y="3492500"/>
            <a:ext cx="6332472" cy="946150"/>
          </a:xfrm>
        </p:spPr>
        <p:txBody>
          <a:bodyPr/>
          <a:lstStyle/>
          <a:p>
            <a:r>
              <a:rPr lang="en-US" sz="2800" b="1" dirty="0" smtClean="0"/>
              <a:t>Have you been </a:t>
            </a:r>
            <a:r>
              <a:rPr lang="en-US" sz="2800" b="1" dirty="0" smtClean="0">
                <a:solidFill>
                  <a:srgbClr val="F7901E"/>
                </a:solidFill>
              </a:rPr>
              <a:t>tweeting</a:t>
            </a:r>
            <a:r>
              <a:rPr lang="en-US" sz="2800" b="1" dirty="0" smtClean="0"/>
              <a:t> about the elections?</a:t>
            </a:r>
            <a:endParaRPr lang="en-US" sz="2800" b="1" dirty="0"/>
          </a:p>
        </p:txBody>
      </p:sp>
      <p:pic>
        <p:nvPicPr>
          <p:cNvPr id="6" name="Image 5" descr="Capture d’écran 2014-03-22 à 19.28.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68" y="1482614"/>
            <a:ext cx="7471832" cy="1496706"/>
          </a:xfrm>
          <a:prstGeom prst="rect">
            <a:avLst/>
          </a:prstGeom>
        </p:spPr>
      </p:pic>
    </p:spTree>
    <p:extLst>
      <p:ext uri="{BB962C8B-B14F-4D97-AF65-F5344CB8AC3E}">
        <p14:creationId xmlns:p14="http://schemas.microsoft.com/office/powerpoint/2010/main" val="115096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7768669" y="3492949"/>
            <a:ext cx="1027378" cy="1213439"/>
          </a:xfrm>
          <a:prstGeom prst="rect">
            <a:avLst/>
          </a:prstGeom>
        </p:spPr>
      </p:pic>
      <p:sp>
        <p:nvSpPr>
          <p:cNvPr id="2" name="Titre 1"/>
          <p:cNvSpPr>
            <a:spLocks noGrp="1"/>
          </p:cNvSpPr>
          <p:nvPr>
            <p:ph type="title"/>
          </p:nvPr>
        </p:nvSpPr>
        <p:spPr/>
        <p:txBody>
          <a:bodyPr/>
          <a:lstStyle/>
          <a:p>
            <a:r>
              <a:rPr lang="en-US" dirty="0" smtClean="0"/>
              <a:t>Doing politics in the era of big data</a:t>
            </a:r>
            <a:endParaRPr lang="en-US" dirty="0"/>
          </a:p>
        </p:txBody>
      </p:sp>
      <p:sp>
        <p:nvSpPr>
          <p:cNvPr id="5" name="Espace réservé du contenu 4"/>
          <p:cNvSpPr>
            <a:spLocks noGrp="1"/>
          </p:cNvSpPr>
          <p:nvPr>
            <p:ph idx="1"/>
          </p:nvPr>
        </p:nvSpPr>
        <p:spPr>
          <a:xfrm>
            <a:off x="498475" y="1485901"/>
            <a:ext cx="8041243" cy="2721515"/>
          </a:xfrm>
        </p:spPr>
        <p:txBody>
          <a:bodyPr anchor="t">
            <a:normAutofit/>
          </a:bodyPr>
          <a:lstStyle/>
          <a:p>
            <a:r>
              <a:rPr lang="en-US" sz="1800" dirty="0" smtClean="0"/>
              <a:t>2008 was called the </a:t>
            </a:r>
            <a:r>
              <a:rPr lang="en-US" sz="1800" b="1" dirty="0" smtClean="0"/>
              <a:t>“social media election”</a:t>
            </a:r>
            <a:r>
              <a:rPr lang="en-US" sz="1800" dirty="0" smtClean="0"/>
              <a:t> with </a:t>
            </a:r>
            <a:r>
              <a:rPr lang="en-US" sz="1800" b="1" dirty="0" smtClean="0"/>
              <a:t>1.8 million tweets </a:t>
            </a:r>
            <a:r>
              <a:rPr lang="en-US" sz="1800" dirty="0" smtClean="0"/>
              <a:t>sent on election day.</a:t>
            </a:r>
          </a:p>
          <a:p>
            <a:r>
              <a:rPr lang="en-US" sz="1800" dirty="0" smtClean="0"/>
              <a:t>Barack Obama’s appearance at the Democratic National Convention caused </a:t>
            </a:r>
            <a:r>
              <a:rPr lang="en-US" sz="1800" b="1" dirty="0" smtClean="0"/>
              <a:t>4 million </a:t>
            </a:r>
            <a:r>
              <a:rPr lang="en-US" sz="1800" b="1" dirty="0"/>
              <a:t>tweets </a:t>
            </a:r>
            <a:r>
              <a:rPr lang="en-US" sz="1800" dirty="0"/>
              <a:t>total during his 39 minute </a:t>
            </a:r>
            <a:r>
              <a:rPr lang="en-US" sz="1800" dirty="0" smtClean="0"/>
              <a:t>speech (</a:t>
            </a:r>
            <a:r>
              <a:rPr lang="en-US" sz="1800" b="1" dirty="0" smtClean="0"/>
              <a:t>52,000 tweets</a:t>
            </a:r>
            <a:r>
              <a:rPr lang="en-US" sz="1800" dirty="0" smtClean="0"/>
              <a:t> </a:t>
            </a:r>
            <a:r>
              <a:rPr lang="en-US" sz="1800" b="1" dirty="0" smtClean="0"/>
              <a:t>/ minute</a:t>
            </a:r>
            <a:r>
              <a:rPr lang="en-US" sz="1800" dirty="0" smtClean="0"/>
              <a:t>).</a:t>
            </a:r>
          </a:p>
          <a:p>
            <a:r>
              <a:rPr lang="en-US" sz="1800" b="1" dirty="0" smtClean="0"/>
              <a:t>9/10 Senators </a:t>
            </a:r>
            <a:r>
              <a:rPr lang="en-US" sz="1800" dirty="0" smtClean="0"/>
              <a:t>and </a:t>
            </a:r>
            <a:r>
              <a:rPr lang="en-US" sz="1800" b="1" dirty="0" smtClean="0"/>
              <a:t>Representatives</a:t>
            </a:r>
            <a:r>
              <a:rPr lang="en-US" sz="1800" dirty="0" smtClean="0"/>
              <a:t> have their own Twitter accounts.</a:t>
            </a:r>
            <a:endParaRPr lang="fr-FR" sz="1800" dirty="0"/>
          </a:p>
        </p:txBody>
      </p:sp>
      <p:sp>
        <p:nvSpPr>
          <p:cNvPr id="4" name="Espace réservé du numéro de diapositive 3"/>
          <p:cNvSpPr>
            <a:spLocks noGrp="1"/>
          </p:cNvSpPr>
          <p:nvPr>
            <p:ph type="sldNum" sz="quarter" idx="12"/>
          </p:nvPr>
        </p:nvSpPr>
        <p:spPr/>
        <p:txBody>
          <a:bodyPr/>
          <a:lstStyle/>
          <a:p>
            <a:fld id="{503914D5-4C05-48A0-975C-C97C98535A04}" type="slidenum">
              <a:rPr lang="en-GB" smtClean="0"/>
              <a:t>3</a:t>
            </a:fld>
            <a:endParaRPr lang="en-GB"/>
          </a:p>
        </p:txBody>
      </p:sp>
    </p:spTree>
    <p:extLst>
      <p:ext uri="{BB962C8B-B14F-4D97-AF65-F5344CB8AC3E}">
        <p14:creationId xmlns:p14="http://schemas.microsoft.com/office/powerpoint/2010/main" val="340319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2012</a:t>
            </a:r>
            <a:r>
              <a:rPr lang="en-US" dirty="0" smtClean="0"/>
              <a:t> in France</a:t>
            </a:r>
            <a:endParaRPr lang="en-US" dirty="0"/>
          </a:p>
        </p:txBody>
      </p:sp>
      <p:sp>
        <p:nvSpPr>
          <p:cNvPr id="4" name="Espace réservé du numéro de diapositive 3"/>
          <p:cNvSpPr>
            <a:spLocks noGrp="1"/>
          </p:cNvSpPr>
          <p:nvPr>
            <p:ph type="sldNum" sz="quarter" idx="12"/>
          </p:nvPr>
        </p:nvSpPr>
        <p:spPr/>
        <p:txBody>
          <a:bodyPr/>
          <a:lstStyle/>
          <a:p>
            <a:fld id="{503914D5-4C05-48A0-975C-C97C98535A04}" type="slidenum">
              <a:rPr lang="en-GB" smtClean="0"/>
              <a:t>4</a:t>
            </a:fld>
            <a:endParaRPr lang="en-GB"/>
          </a:p>
        </p:txBody>
      </p:sp>
      <p:sp>
        <p:nvSpPr>
          <p:cNvPr id="3" name="Espace réservé du contenu 2"/>
          <p:cNvSpPr>
            <a:spLocks noGrp="1"/>
          </p:cNvSpPr>
          <p:nvPr>
            <p:ph idx="1"/>
          </p:nvPr>
        </p:nvSpPr>
        <p:spPr>
          <a:xfrm>
            <a:off x="4630731" y="4767931"/>
            <a:ext cx="3936985" cy="413669"/>
          </a:xfrm>
        </p:spPr>
        <p:txBody>
          <a:bodyPr>
            <a:normAutofit fontScale="92500"/>
          </a:bodyPr>
          <a:lstStyle/>
          <a:p>
            <a:pPr marL="0" indent="0" algn="r">
              <a:buNone/>
            </a:pPr>
            <a:r>
              <a:rPr lang="fr-FR" sz="1400" dirty="0" smtClean="0"/>
              <a:t>Sources: </a:t>
            </a:r>
            <a:r>
              <a:rPr lang="fr-FR" sz="1400" dirty="0" smtClean="0">
                <a:hlinkClick r:id="rId3" action="ppaction://hlinkfile"/>
              </a:rPr>
              <a:t>blogs.salesforce.com</a:t>
            </a:r>
            <a:r>
              <a:rPr lang="fr-FR" sz="1400" dirty="0" smtClean="0"/>
              <a:t>, </a:t>
            </a:r>
            <a:r>
              <a:rPr lang="fr-FR" sz="1400" dirty="0">
                <a:hlinkClick r:id="rId4"/>
              </a:rPr>
              <a:t>web.archive.org</a:t>
            </a:r>
            <a:endParaRPr lang="fr-FR" sz="1400" dirty="0" smtClean="0"/>
          </a:p>
        </p:txBody>
      </p:sp>
      <p:pic>
        <p:nvPicPr>
          <p:cNvPr id="7" name="Image 6"/>
          <p:cNvPicPr>
            <a:picLocks noChangeAspect="1"/>
          </p:cNvPicPr>
          <p:nvPr/>
        </p:nvPicPr>
        <p:blipFill>
          <a:blip r:embed="rId5"/>
          <a:stretch>
            <a:fillRect/>
          </a:stretch>
        </p:blipFill>
        <p:spPr>
          <a:xfrm>
            <a:off x="498475" y="1510030"/>
            <a:ext cx="4132256" cy="1392766"/>
          </a:xfrm>
          <a:prstGeom prst="rect">
            <a:avLst/>
          </a:prstGeom>
        </p:spPr>
      </p:pic>
      <p:pic>
        <p:nvPicPr>
          <p:cNvPr id="9" name="Image 8"/>
          <p:cNvPicPr>
            <a:picLocks noChangeAspect="1"/>
          </p:cNvPicPr>
          <p:nvPr/>
        </p:nvPicPr>
        <p:blipFill>
          <a:blip r:embed="rId6"/>
          <a:stretch>
            <a:fillRect/>
          </a:stretch>
        </p:blipFill>
        <p:spPr>
          <a:xfrm>
            <a:off x="710127" y="3142075"/>
            <a:ext cx="3725333" cy="1648146"/>
          </a:xfrm>
          <a:prstGeom prst="rect">
            <a:avLst/>
          </a:prstGeom>
        </p:spPr>
      </p:pic>
      <p:pic>
        <p:nvPicPr>
          <p:cNvPr id="10" name="Image 9"/>
          <p:cNvPicPr>
            <a:picLocks noChangeAspect="1"/>
          </p:cNvPicPr>
          <p:nvPr/>
        </p:nvPicPr>
        <p:blipFill>
          <a:blip r:embed="rId7"/>
          <a:stretch>
            <a:fillRect/>
          </a:stretch>
        </p:blipFill>
        <p:spPr>
          <a:xfrm>
            <a:off x="5425068" y="1013660"/>
            <a:ext cx="2348400" cy="2254464"/>
          </a:xfrm>
          <a:prstGeom prst="rect">
            <a:avLst/>
          </a:prstGeom>
        </p:spPr>
      </p:pic>
      <p:pic>
        <p:nvPicPr>
          <p:cNvPr id="5" name="Image 4" descr="Capture d’écran 2014-03-26 à 15.49.3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2031" y="3268124"/>
            <a:ext cx="3675069" cy="1139909"/>
          </a:xfrm>
          <a:prstGeom prst="rect">
            <a:avLst/>
          </a:prstGeom>
        </p:spPr>
      </p:pic>
      <p:sp>
        <p:nvSpPr>
          <p:cNvPr id="6" name="ZoneTexte 5"/>
          <p:cNvSpPr txBox="1"/>
          <p:nvPr/>
        </p:nvSpPr>
        <p:spPr>
          <a:xfrm>
            <a:off x="5729515" y="4238756"/>
            <a:ext cx="2430370" cy="338554"/>
          </a:xfrm>
          <a:prstGeom prst="rect">
            <a:avLst/>
          </a:prstGeom>
          <a:noFill/>
        </p:spPr>
        <p:txBody>
          <a:bodyPr wrap="none" rtlCol="0">
            <a:spAutoFit/>
          </a:bodyPr>
          <a:lstStyle/>
          <a:p>
            <a:r>
              <a:rPr lang="fr-FR" sz="1600" dirty="0" smtClean="0">
                <a:solidFill>
                  <a:schemeClr val="tx1">
                    <a:lumMod val="65000"/>
                    <a:lumOff val="35000"/>
                  </a:schemeClr>
                </a:solidFill>
              </a:rPr>
              <a:t>UMP # of times </a:t>
            </a:r>
            <a:r>
              <a:rPr lang="fr-FR" sz="1600" dirty="0" err="1" smtClean="0">
                <a:solidFill>
                  <a:schemeClr val="tx1">
                    <a:lumMod val="65000"/>
                    <a:lumOff val="35000"/>
                  </a:schemeClr>
                </a:solidFill>
              </a:rPr>
              <a:t>crawled</a:t>
            </a:r>
            <a:endParaRPr lang="fr-FR" sz="1600" dirty="0">
              <a:solidFill>
                <a:schemeClr val="tx1">
                  <a:lumMod val="65000"/>
                  <a:lumOff val="35000"/>
                </a:schemeClr>
              </a:solidFill>
            </a:endParaRPr>
          </a:p>
        </p:txBody>
      </p:sp>
    </p:spTree>
    <p:extLst>
      <p:ext uri="{BB962C8B-B14F-4D97-AF65-F5344CB8AC3E}">
        <p14:creationId xmlns:p14="http://schemas.microsoft.com/office/powerpoint/2010/main" val="233495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8486" y="3455580"/>
            <a:ext cx="7794913" cy="1201686"/>
          </a:xfrm>
        </p:spPr>
        <p:txBody>
          <a:bodyPr>
            <a:normAutofit/>
          </a:bodyPr>
          <a:lstStyle/>
          <a:p>
            <a:pPr algn="ctr"/>
            <a:r>
              <a:rPr lang="en-US" sz="2800" dirty="0" smtClean="0"/>
              <a:t>How </a:t>
            </a:r>
            <a:r>
              <a:rPr lang="en-US" sz="2800" dirty="0"/>
              <a:t>is </a:t>
            </a:r>
            <a:r>
              <a:rPr lang="en-US" sz="2800" dirty="0" smtClean="0"/>
              <a:t>this </a:t>
            </a:r>
            <a:r>
              <a:rPr lang="en-US" sz="2800" b="1" dirty="0">
                <a:solidFill>
                  <a:srgbClr val="F7901E"/>
                </a:solidFill>
              </a:rPr>
              <a:t>online political activity</a:t>
            </a:r>
            <a:r>
              <a:rPr lang="en-US" sz="2800" b="1" dirty="0"/>
              <a:t> affecting the </a:t>
            </a:r>
            <a:r>
              <a:rPr lang="en-US" sz="2800" b="1" dirty="0" smtClean="0"/>
              <a:t>elections</a:t>
            </a:r>
            <a:r>
              <a:rPr lang="en-US" sz="2800" dirty="0" smtClean="0"/>
              <a:t> ?</a:t>
            </a:r>
            <a:endParaRPr lang="en-US" sz="2800" dirty="0"/>
          </a:p>
        </p:txBody>
      </p:sp>
      <p:sp>
        <p:nvSpPr>
          <p:cNvPr id="4" name="Espace réservé du numéro de diapositive 3"/>
          <p:cNvSpPr>
            <a:spLocks noGrp="1"/>
          </p:cNvSpPr>
          <p:nvPr>
            <p:ph type="sldNum" sz="quarter" idx="4294967295"/>
          </p:nvPr>
        </p:nvSpPr>
        <p:spPr>
          <a:xfrm>
            <a:off x="8589963" y="180975"/>
            <a:ext cx="554037" cy="274638"/>
          </a:xfrm>
        </p:spPr>
        <p:txBody>
          <a:bodyPr/>
          <a:lstStyle/>
          <a:p>
            <a:fld id="{503914D5-4C05-48A0-975C-C97C98535A04}" type="slidenum">
              <a:rPr lang="en-GB" smtClean="0"/>
              <a:t>5</a:t>
            </a:fld>
            <a:endParaRPr lang="en-GB"/>
          </a:p>
        </p:txBody>
      </p:sp>
      <p:sp>
        <p:nvSpPr>
          <p:cNvPr id="11" name="Chevron 10"/>
          <p:cNvSpPr/>
          <p:nvPr/>
        </p:nvSpPr>
        <p:spPr>
          <a:xfrm>
            <a:off x="524935" y="1675556"/>
            <a:ext cx="3107266" cy="750518"/>
          </a:xfrm>
          <a:prstGeom prst="chevron">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solidFill>
              </a:rPr>
              <a:t>Social networks and IT </a:t>
            </a:r>
          </a:p>
          <a:p>
            <a:pPr algn="ctr"/>
            <a:r>
              <a:rPr lang="en-GB" sz="1600" dirty="0" smtClean="0">
                <a:solidFill>
                  <a:schemeClr val="bg1"/>
                </a:solidFill>
              </a:rPr>
              <a:t>in politics</a:t>
            </a:r>
            <a:endParaRPr lang="en-GB" sz="1600" dirty="0">
              <a:solidFill>
                <a:schemeClr val="bg1"/>
              </a:solidFill>
            </a:endParaRPr>
          </a:p>
        </p:txBody>
      </p:sp>
      <p:sp>
        <p:nvSpPr>
          <p:cNvPr id="12" name="Chevron 11"/>
          <p:cNvSpPr/>
          <p:nvPr/>
        </p:nvSpPr>
        <p:spPr>
          <a:xfrm>
            <a:off x="3632201" y="1667089"/>
            <a:ext cx="2751666" cy="75051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FFFFFF"/>
                </a:solidFill>
              </a:rPr>
              <a:t>Volume of data  </a:t>
            </a:r>
            <a:r>
              <a:rPr lang="en-GB" sz="1600" dirty="0" smtClean="0">
                <a:solidFill>
                  <a:srgbClr val="FFFFFF"/>
                </a:solidFill>
                <a:sym typeface="Wingdings"/>
              </a:rPr>
              <a:t> big data</a:t>
            </a:r>
            <a:endParaRPr lang="en-GB" sz="1600" dirty="0">
              <a:solidFill>
                <a:srgbClr val="FFFFFF"/>
              </a:solidFill>
            </a:endParaRPr>
          </a:p>
        </p:txBody>
      </p:sp>
      <p:sp>
        <p:nvSpPr>
          <p:cNvPr id="13" name="Chevron 12"/>
          <p:cNvSpPr/>
          <p:nvPr/>
        </p:nvSpPr>
        <p:spPr>
          <a:xfrm>
            <a:off x="6383867" y="1667089"/>
            <a:ext cx="1769532" cy="750518"/>
          </a:xfrm>
          <a:prstGeom prst="chevron">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FFFFFF"/>
                </a:solidFill>
              </a:rPr>
              <a:t>Analytics</a:t>
            </a:r>
            <a:endParaRPr lang="en-GB" sz="1600" dirty="0">
              <a:solidFill>
                <a:srgbClr val="FFFFFF"/>
              </a:solidFill>
            </a:endParaRPr>
          </a:p>
        </p:txBody>
      </p:sp>
      <p:sp>
        <p:nvSpPr>
          <p:cNvPr id="14" name="Chevron 13"/>
          <p:cNvSpPr/>
          <p:nvPr/>
        </p:nvSpPr>
        <p:spPr>
          <a:xfrm>
            <a:off x="516469" y="2561540"/>
            <a:ext cx="7636930" cy="455097"/>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smtClean="0">
                <a:solidFill>
                  <a:srgbClr val="FFFFFF"/>
                </a:solidFill>
              </a:rPr>
              <a:t>Juridical issues</a:t>
            </a:r>
            <a:endParaRPr lang="en-GB" sz="1600" dirty="0">
              <a:solidFill>
                <a:srgbClr val="FFFFFF"/>
              </a:solidFill>
            </a:endParaRPr>
          </a:p>
        </p:txBody>
      </p:sp>
    </p:spTree>
    <p:extLst>
      <p:ext uri="{BB962C8B-B14F-4D97-AF65-F5344CB8AC3E}">
        <p14:creationId xmlns:p14="http://schemas.microsoft.com/office/powerpoint/2010/main" val="289027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Objective</a:t>
            </a:r>
            <a:endParaRPr lang="en-US" dirty="0"/>
          </a:p>
        </p:txBody>
      </p:sp>
      <p:sp>
        <p:nvSpPr>
          <p:cNvPr id="4" name="Espace réservé du numéro de diapositive 3"/>
          <p:cNvSpPr>
            <a:spLocks noGrp="1"/>
          </p:cNvSpPr>
          <p:nvPr>
            <p:ph type="sldNum" sz="quarter" idx="12"/>
          </p:nvPr>
        </p:nvSpPr>
        <p:spPr/>
        <p:txBody>
          <a:bodyPr/>
          <a:lstStyle/>
          <a:p>
            <a:fld id="{503914D5-4C05-48A0-975C-C97C98535A04}" type="slidenum">
              <a:rPr lang="en-GB" smtClean="0"/>
              <a:t>6</a:t>
            </a:fld>
            <a:endParaRPr lang="en-GB"/>
          </a:p>
        </p:txBody>
      </p:sp>
      <p:sp>
        <p:nvSpPr>
          <p:cNvPr id="5" name="Espace réservé du contenu 4"/>
          <p:cNvSpPr>
            <a:spLocks noGrp="1"/>
          </p:cNvSpPr>
          <p:nvPr>
            <p:ph idx="1"/>
          </p:nvPr>
        </p:nvSpPr>
        <p:spPr>
          <a:xfrm>
            <a:off x="498475" y="2589755"/>
            <a:ext cx="8245372" cy="1923966"/>
          </a:xfrm>
        </p:spPr>
        <p:txBody>
          <a:bodyPr>
            <a:normAutofit/>
          </a:bodyPr>
          <a:lstStyle/>
          <a:p>
            <a:r>
              <a:rPr lang="en-US" sz="1800" dirty="0" smtClean="0"/>
              <a:t>Implications</a:t>
            </a:r>
          </a:p>
          <a:p>
            <a:pPr lvl="1"/>
            <a:r>
              <a:rPr lang="en-US" sz="1600" b="1" dirty="0" smtClean="0"/>
              <a:t>Collect data </a:t>
            </a:r>
            <a:r>
              <a:rPr lang="en-US" sz="1600" dirty="0" smtClean="0"/>
              <a:t>from social networks, websites and politicians' blog </a:t>
            </a:r>
          </a:p>
          <a:p>
            <a:pPr lvl="1"/>
            <a:r>
              <a:rPr lang="en-US" sz="1600" b="1" dirty="0" smtClean="0"/>
              <a:t>Curate</a:t>
            </a:r>
            <a:r>
              <a:rPr lang="en-US" sz="1600" dirty="0" smtClean="0"/>
              <a:t> and </a:t>
            </a:r>
            <a:r>
              <a:rPr lang="en-US" sz="1600" b="1" dirty="0" smtClean="0"/>
              <a:t>store</a:t>
            </a:r>
            <a:r>
              <a:rPr lang="en-US" sz="1600" dirty="0" smtClean="0"/>
              <a:t> these data</a:t>
            </a:r>
          </a:p>
          <a:p>
            <a:pPr lvl="1"/>
            <a:r>
              <a:rPr lang="en-US" sz="1600" dirty="0" smtClean="0"/>
              <a:t>Define a </a:t>
            </a:r>
            <a:r>
              <a:rPr lang="en-US" sz="1600" b="1" dirty="0" smtClean="0"/>
              <a:t>continuous </a:t>
            </a:r>
            <a:r>
              <a:rPr lang="en-US" sz="1600" b="1" dirty="0"/>
              <a:t>comparison process </a:t>
            </a:r>
            <a:r>
              <a:rPr lang="en-US" sz="1600" dirty="0"/>
              <a:t>that can evolve during time and as new information is integrated in the </a:t>
            </a:r>
            <a:r>
              <a:rPr lang="en-US" sz="1600" dirty="0" smtClean="0"/>
              <a:t>database</a:t>
            </a:r>
          </a:p>
        </p:txBody>
      </p:sp>
      <p:sp>
        <p:nvSpPr>
          <p:cNvPr id="3" name="Rectangle 2"/>
          <p:cNvSpPr/>
          <p:nvPr/>
        </p:nvSpPr>
        <p:spPr>
          <a:xfrm>
            <a:off x="0" y="1390650"/>
            <a:ext cx="9144000" cy="88756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lIns="180000" tIns="0" rIns="180000" bIns="0" rtlCol="0" anchor="ctr">
            <a:normAutofit/>
          </a:bodyPr>
          <a:lstStyle/>
          <a:p>
            <a:pPr marL="0" lvl="1" indent="0" algn="ctr">
              <a:buNone/>
            </a:pPr>
            <a:r>
              <a:rPr lang="en-US" b="1" dirty="0" smtClean="0"/>
              <a:t>" Compare </a:t>
            </a:r>
            <a:r>
              <a:rPr lang="en-US" b="1" dirty="0"/>
              <a:t>the impact of the use of communication tools in the </a:t>
            </a:r>
            <a:r>
              <a:rPr lang="en-US" b="1" dirty="0" smtClean="0"/>
              <a:t>campaign strategies </a:t>
            </a:r>
            <a:r>
              <a:rPr lang="en-US" b="1" dirty="0"/>
              <a:t>of the </a:t>
            </a:r>
            <a:r>
              <a:rPr lang="en-US" b="1" dirty="0" smtClean="0"/>
              <a:t>Europeans </a:t>
            </a:r>
            <a:r>
              <a:rPr lang="en-US" b="1" dirty="0"/>
              <a:t>elections in France and </a:t>
            </a:r>
            <a:r>
              <a:rPr lang="en-US" b="1" dirty="0" smtClean="0"/>
              <a:t>UK"</a:t>
            </a:r>
            <a:endParaRPr lang="en-US" b="1" dirty="0"/>
          </a:p>
        </p:txBody>
      </p:sp>
    </p:spTree>
    <p:extLst>
      <p:ext uri="{BB962C8B-B14F-4D97-AF65-F5344CB8AC3E}">
        <p14:creationId xmlns:p14="http://schemas.microsoft.com/office/powerpoint/2010/main" val="266971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Challenges</a:t>
            </a:r>
            <a:endParaRPr lang="en-US" dirty="0"/>
          </a:p>
        </p:txBody>
      </p:sp>
      <p:sp>
        <p:nvSpPr>
          <p:cNvPr id="4" name="Espace réservé du numéro de diapositive 3"/>
          <p:cNvSpPr>
            <a:spLocks noGrp="1"/>
          </p:cNvSpPr>
          <p:nvPr>
            <p:ph type="sldNum" sz="quarter" idx="12"/>
          </p:nvPr>
        </p:nvSpPr>
        <p:spPr/>
        <p:txBody>
          <a:bodyPr/>
          <a:lstStyle/>
          <a:p>
            <a:fld id="{503914D5-4C05-48A0-975C-C97C98535A04}" type="slidenum">
              <a:rPr lang="en-GB" smtClean="0"/>
              <a:t>7</a:t>
            </a:fld>
            <a:endParaRPr lang="en-GB"/>
          </a:p>
        </p:txBody>
      </p:sp>
      <p:sp>
        <p:nvSpPr>
          <p:cNvPr id="3" name="Espace réservé du contenu 2"/>
          <p:cNvSpPr>
            <a:spLocks noGrp="1"/>
          </p:cNvSpPr>
          <p:nvPr>
            <p:ph idx="1"/>
          </p:nvPr>
        </p:nvSpPr>
        <p:spPr>
          <a:xfrm>
            <a:off x="498475" y="1485900"/>
            <a:ext cx="7556313" cy="3479800"/>
          </a:xfrm>
        </p:spPr>
        <p:txBody>
          <a:bodyPr>
            <a:normAutofit/>
          </a:bodyPr>
          <a:lstStyle/>
          <a:p>
            <a:r>
              <a:rPr lang="en-US" sz="1600" b="1" dirty="0" smtClean="0"/>
              <a:t>Time and ownership</a:t>
            </a:r>
          </a:p>
          <a:p>
            <a:pPr lvl="1"/>
            <a:r>
              <a:rPr lang="en-US" sz="1400" dirty="0" smtClean="0"/>
              <a:t>Data of interest is determined by the </a:t>
            </a:r>
            <a:r>
              <a:rPr lang="en-US" sz="1400" b="1" dirty="0" smtClean="0"/>
              <a:t>campaign period </a:t>
            </a:r>
            <a:r>
              <a:rPr lang="en-US" sz="1400" dirty="0" smtClean="0"/>
              <a:t>(</a:t>
            </a:r>
            <a:r>
              <a:rPr lang="en-US" sz="1400" dirty="0" smtClean="0">
                <a:solidFill>
                  <a:srgbClr val="F7901E"/>
                </a:solidFill>
              </a:rPr>
              <a:t>EU elections</a:t>
            </a:r>
            <a:r>
              <a:rPr lang="en-US" sz="1400" dirty="0" smtClean="0"/>
              <a:t>) which is short</a:t>
            </a:r>
          </a:p>
          <a:p>
            <a:pPr lvl="1"/>
            <a:r>
              <a:rPr lang="en-US" sz="1400" dirty="0" smtClean="0"/>
              <a:t>Access</a:t>
            </a:r>
            <a:r>
              <a:rPr lang="en-US" sz="1400" dirty="0"/>
              <a:t>, exploitation and </a:t>
            </a:r>
            <a:r>
              <a:rPr lang="en-US" sz="1400" dirty="0" smtClean="0"/>
              <a:t>storage of data can be </a:t>
            </a:r>
            <a:r>
              <a:rPr lang="en-US" sz="1400" b="1" dirty="0" smtClean="0"/>
              <a:t>limited</a:t>
            </a:r>
            <a:r>
              <a:rPr lang="en-US" sz="1400" dirty="0" smtClean="0"/>
              <a:t> or </a:t>
            </a:r>
            <a:r>
              <a:rPr lang="en-US" sz="1400" b="1" dirty="0" smtClean="0"/>
              <a:t>partially limited </a:t>
            </a:r>
            <a:r>
              <a:rPr lang="en-US" sz="1400" dirty="0" smtClean="0"/>
              <a:t>according </a:t>
            </a:r>
            <a:r>
              <a:rPr lang="en-US" sz="1400" dirty="0"/>
              <a:t>to </a:t>
            </a:r>
            <a:r>
              <a:rPr lang="en-US" sz="1400" dirty="0">
                <a:solidFill>
                  <a:schemeClr val="accent5"/>
                </a:solidFill>
              </a:rPr>
              <a:t>juridical laws </a:t>
            </a:r>
            <a:r>
              <a:rPr lang="en-US" sz="1400" dirty="0"/>
              <a:t>in both </a:t>
            </a:r>
            <a:r>
              <a:rPr lang="en-US" sz="1400" dirty="0" smtClean="0"/>
              <a:t>countries</a:t>
            </a:r>
            <a:endParaRPr lang="en-US" sz="1400" b="1" dirty="0" smtClean="0"/>
          </a:p>
          <a:p>
            <a:r>
              <a:rPr lang="en-US" sz="1600" b="1" dirty="0"/>
              <a:t>Data curation and storage </a:t>
            </a:r>
            <a:endParaRPr lang="en-US" sz="1600" b="1" dirty="0" smtClean="0"/>
          </a:p>
          <a:p>
            <a:pPr lvl="1"/>
            <a:r>
              <a:rPr lang="en-US" sz="1400" dirty="0"/>
              <a:t>Fill-in </a:t>
            </a:r>
            <a:r>
              <a:rPr lang="en-US" sz="1400" dirty="0">
                <a:solidFill>
                  <a:srgbClr val="F7901E"/>
                </a:solidFill>
              </a:rPr>
              <a:t>missing information </a:t>
            </a:r>
            <a:r>
              <a:rPr lang="en-US" sz="1400" dirty="0"/>
              <a:t>and </a:t>
            </a:r>
            <a:r>
              <a:rPr lang="en-US" sz="1400" dirty="0">
                <a:solidFill>
                  <a:srgbClr val="F7901E"/>
                </a:solidFill>
              </a:rPr>
              <a:t>unbalanced content </a:t>
            </a:r>
            <a:r>
              <a:rPr lang="en-US" sz="1400" dirty="0"/>
              <a:t>retrieved about entities that must be compared </a:t>
            </a:r>
            <a:endParaRPr lang="en-US" sz="1400" b="1" dirty="0"/>
          </a:p>
          <a:p>
            <a:pPr lvl="1"/>
            <a:r>
              <a:rPr lang="en-US" sz="1400" dirty="0" smtClean="0"/>
              <a:t>Organization </a:t>
            </a:r>
            <a:r>
              <a:rPr lang="en-US" sz="1400" dirty="0"/>
              <a:t>according to </a:t>
            </a:r>
            <a:r>
              <a:rPr lang="en-US" sz="1400" dirty="0">
                <a:solidFill>
                  <a:schemeClr val="accent5"/>
                </a:solidFill>
              </a:rPr>
              <a:t>political and geographical </a:t>
            </a:r>
            <a:r>
              <a:rPr lang="en-US" sz="1400" dirty="0" smtClean="0">
                <a:solidFill>
                  <a:schemeClr val="accent5"/>
                </a:solidFill>
              </a:rPr>
              <a:t>organization</a:t>
            </a:r>
          </a:p>
          <a:p>
            <a:r>
              <a:rPr lang="en-US" sz="1600" b="1" dirty="0" smtClean="0"/>
              <a:t>Provenance and pertinence</a:t>
            </a:r>
          </a:p>
        </p:txBody>
      </p:sp>
    </p:spTree>
    <p:extLst>
      <p:ext uri="{BB962C8B-B14F-4D97-AF65-F5344CB8AC3E}">
        <p14:creationId xmlns:p14="http://schemas.microsoft.com/office/powerpoint/2010/main" val="257327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Expected Results</a:t>
            </a:r>
            <a:endParaRPr lang="en-US" dirty="0"/>
          </a:p>
        </p:txBody>
      </p:sp>
      <p:sp>
        <p:nvSpPr>
          <p:cNvPr id="4" name="Espace réservé du numéro de diapositive 3"/>
          <p:cNvSpPr>
            <a:spLocks noGrp="1"/>
          </p:cNvSpPr>
          <p:nvPr>
            <p:ph type="sldNum" sz="quarter" idx="12"/>
          </p:nvPr>
        </p:nvSpPr>
        <p:spPr/>
        <p:txBody>
          <a:bodyPr/>
          <a:lstStyle/>
          <a:p>
            <a:fld id="{503914D5-4C05-48A0-975C-C97C98535A04}" type="slidenum">
              <a:rPr lang="en-GB" smtClean="0"/>
              <a:t>8</a:t>
            </a:fld>
            <a:endParaRPr lang="en-GB"/>
          </a:p>
        </p:txBody>
      </p:sp>
      <p:sp>
        <p:nvSpPr>
          <p:cNvPr id="3" name="Espace réservé du contenu 2"/>
          <p:cNvSpPr>
            <a:spLocks noGrp="1"/>
          </p:cNvSpPr>
          <p:nvPr>
            <p:ph idx="1"/>
          </p:nvPr>
        </p:nvSpPr>
        <p:spPr>
          <a:xfrm>
            <a:off x="498475" y="1485900"/>
            <a:ext cx="7556313" cy="3517899"/>
          </a:xfrm>
        </p:spPr>
        <p:txBody>
          <a:bodyPr>
            <a:normAutofit/>
          </a:bodyPr>
          <a:lstStyle/>
          <a:p>
            <a:r>
              <a:rPr lang="en-US" sz="1600" b="1" dirty="0" smtClean="0"/>
              <a:t>Integrated </a:t>
            </a:r>
            <a:r>
              <a:rPr lang="en-US" sz="1600" b="1" dirty="0"/>
              <a:t>historical </a:t>
            </a:r>
            <a:r>
              <a:rPr lang="en-US" sz="1600" b="1" dirty="0" smtClean="0"/>
              <a:t>and distributed </a:t>
            </a:r>
            <a:r>
              <a:rPr lang="en-US" sz="1600" b="1" dirty="0"/>
              <a:t>database </a:t>
            </a:r>
            <a:r>
              <a:rPr lang="en-US" sz="1600" dirty="0"/>
              <a:t>of documents, photos, </a:t>
            </a:r>
            <a:r>
              <a:rPr lang="en-US" sz="1600" dirty="0" smtClean="0"/>
              <a:t>text</a:t>
            </a:r>
            <a:r>
              <a:rPr lang="en-US" sz="1600" dirty="0"/>
              <a:t> </a:t>
            </a:r>
            <a:r>
              <a:rPr lang="en-US" sz="1600" dirty="0" smtClean="0"/>
              <a:t>and social networks posts</a:t>
            </a:r>
          </a:p>
          <a:p>
            <a:pPr lvl="1"/>
            <a:r>
              <a:rPr lang="en-US" sz="1400" dirty="0" smtClean="0"/>
              <a:t>Data provenance, freshness </a:t>
            </a:r>
          </a:p>
          <a:p>
            <a:pPr lvl="1"/>
            <a:r>
              <a:rPr lang="en-US" sz="1400" dirty="0" smtClean="0"/>
              <a:t>Structure</a:t>
            </a:r>
          </a:p>
          <a:p>
            <a:pPr lvl="1"/>
            <a:r>
              <a:rPr lang="en-US" sz="1400" dirty="0" smtClean="0"/>
              <a:t>Respecting privacy and data ownership, owner anonymity </a:t>
            </a:r>
            <a:endParaRPr lang="en-US" sz="1600" dirty="0" smtClean="0"/>
          </a:p>
          <a:p>
            <a:r>
              <a:rPr lang="en-US" sz="1600" b="1" dirty="0" smtClean="0"/>
              <a:t>Analysis platform </a:t>
            </a:r>
            <a:r>
              <a:rPr lang="en-US" sz="1600" dirty="0"/>
              <a:t>for querying </a:t>
            </a:r>
            <a:r>
              <a:rPr lang="en-US" sz="1600" dirty="0" smtClean="0"/>
              <a:t>the </a:t>
            </a:r>
            <a:r>
              <a:rPr lang="en-US" sz="1600" dirty="0"/>
              <a:t>database with respect to different </a:t>
            </a:r>
            <a:r>
              <a:rPr lang="en-US" sz="1600" dirty="0" smtClean="0"/>
              <a:t>criteria:</a:t>
            </a:r>
          </a:p>
          <a:p>
            <a:pPr lvl="1"/>
            <a:r>
              <a:rPr lang="en-US" sz="1400" dirty="0" smtClean="0"/>
              <a:t>Geographic and temporal parameters</a:t>
            </a:r>
          </a:p>
          <a:p>
            <a:pPr lvl="1"/>
            <a:r>
              <a:rPr lang="en-US" sz="1400" dirty="0"/>
              <a:t>S</a:t>
            </a:r>
            <a:r>
              <a:rPr lang="en-US" sz="1400" dirty="0" smtClean="0"/>
              <a:t>tatistics</a:t>
            </a:r>
          </a:p>
          <a:p>
            <a:pPr lvl="1"/>
            <a:r>
              <a:rPr lang="en-US" sz="1400" dirty="0"/>
              <a:t>P</a:t>
            </a:r>
            <a:r>
              <a:rPr lang="en-US" sz="1400" dirty="0" smtClean="0"/>
              <a:t>olitical </a:t>
            </a:r>
            <a:r>
              <a:rPr lang="en-US" sz="1400" dirty="0"/>
              <a:t>organization and </a:t>
            </a:r>
            <a:r>
              <a:rPr lang="en-US" sz="1400" dirty="0" smtClean="0"/>
              <a:t>tendencies</a:t>
            </a:r>
            <a:endParaRPr lang="en-US" sz="1600" dirty="0"/>
          </a:p>
          <a:p>
            <a:r>
              <a:rPr lang="en-US" sz="1600" dirty="0"/>
              <a:t>Compare strategies and conditions of the elections in UK and </a:t>
            </a:r>
            <a:r>
              <a:rPr lang="en-US" sz="1600" dirty="0" smtClean="0"/>
              <a:t>France</a:t>
            </a:r>
          </a:p>
          <a:p>
            <a:pPr lvl="1"/>
            <a:endParaRPr lang="en-US" sz="1400" dirty="0" smtClean="0"/>
          </a:p>
          <a:p>
            <a:endParaRPr lang="en-US" sz="1600" dirty="0" smtClean="0"/>
          </a:p>
          <a:p>
            <a:endParaRPr lang="fr-FR" sz="1800" dirty="0"/>
          </a:p>
        </p:txBody>
      </p:sp>
    </p:spTree>
    <p:extLst>
      <p:ext uri="{BB962C8B-B14F-4D97-AF65-F5344CB8AC3E}">
        <p14:creationId xmlns:p14="http://schemas.microsoft.com/office/powerpoint/2010/main" val="107278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Roadmap</a:t>
            </a:r>
            <a:endParaRPr lang="en-US" dirty="0"/>
          </a:p>
        </p:txBody>
      </p:sp>
      <p:sp>
        <p:nvSpPr>
          <p:cNvPr id="4" name="Espace réservé du numéro de diapositive 3"/>
          <p:cNvSpPr>
            <a:spLocks noGrp="1"/>
          </p:cNvSpPr>
          <p:nvPr>
            <p:ph type="sldNum" sz="quarter" idx="12"/>
          </p:nvPr>
        </p:nvSpPr>
        <p:spPr/>
        <p:txBody>
          <a:bodyPr/>
          <a:lstStyle/>
          <a:p>
            <a:fld id="{503914D5-4C05-48A0-975C-C97C98535A04}" type="slidenum">
              <a:rPr lang="en-GB" smtClean="0"/>
              <a:t>9</a:t>
            </a:fld>
            <a:endParaRPr lang="en-GB"/>
          </a:p>
        </p:txBody>
      </p:sp>
      <p:sp>
        <p:nvSpPr>
          <p:cNvPr id="3" name="Espace réservé du contenu 2"/>
          <p:cNvSpPr>
            <a:spLocks noGrp="1"/>
          </p:cNvSpPr>
          <p:nvPr>
            <p:ph idx="1"/>
          </p:nvPr>
        </p:nvSpPr>
        <p:spPr/>
        <p:txBody>
          <a:bodyPr>
            <a:normAutofit/>
          </a:bodyPr>
          <a:lstStyle/>
          <a:p>
            <a:pPr>
              <a:buFont typeface="Wingdings" charset="2"/>
              <a:buChar char="ü"/>
            </a:pPr>
            <a:r>
              <a:rPr lang="en-US" sz="1800" dirty="0" smtClean="0">
                <a:solidFill>
                  <a:schemeClr val="bg1">
                    <a:lumMod val="75000"/>
                  </a:schemeClr>
                </a:solidFill>
              </a:rPr>
              <a:t>Doing </a:t>
            </a:r>
            <a:r>
              <a:rPr lang="en-US" sz="1800" dirty="0">
                <a:solidFill>
                  <a:schemeClr val="bg1">
                    <a:lumMod val="75000"/>
                  </a:schemeClr>
                </a:solidFill>
              </a:rPr>
              <a:t>politics in the era of Big Data</a:t>
            </a:r>
          </a:p>
          <a:p>
            <a:r>
              <a:rPr lang="en-US" sz="1800" dirty="0"/>
              <a:t>Analyzing political campaign strategies in Europe</a:t>
            </a:r>
          </a:p>
          <a:p>
            <a:pPr lvl="1"/>
            <a:r>
              <a:rPr lang="en-US" sz="1600" dirty="0"/>
              <a:t>Data collection and curation</a:t>
            </a:r>
          </a:p>
          <a:p>
            <a:pPr lvl="1"/>
            <a:r>
              <a:rPr lang="en-US" sz="1600" dirty="0"/>
              <a:t>Comparing for </a:t>
            </a:r>
            <a:r>
              <a:rPr lang="en-US" sz="1600" dirty="0" smtClean="0"/>
              <a:t>understanding </a:t>
            </a:r>
            <a:r>
              <a:rPr lang="en-US" sz="1600" dirty="0"/>
              <a:t>strategies: UK vs. France</a:t>
            </a:r>
          </a:p>
          <a:p>
            <a:r>
              <a:rPr lang="en-US" sz="1800" dirty="0"/>
              <a:t>Conclusions and </a:t>
            </a:r>
            <a:r>
              <a:rPr lang="en-US" sz="1800" dirty="0" smtClean="0"/>
              <a:t>perspectives</a:t>
            </a:r>
          </a:p>
          <a:p>
            <a:endParaRPr lang="fr-FR" sz="1800" dirty="0"/>
          </a:p>
        </p:txBody>
      </p:sp>
    </p:spTree>
    <p:extLst>
      <p:ext uri="{BB962C8B-B14F-4D97-AF65-F5344CB8AC3E}">
        <p14:creationId xmlns:p14="http://schemas.microsoft.com/office/powerpoint/2010/main" val="20968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vantage">
  <a:themeElements>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2">
      <a:majorFont>
        <a:latin typeface="Helvetica Neue"/>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Exécutive.thmx</Template>
  <TotalTime>220757</TotalTime>
  <Words>1072</Words>
  <Application>Microsoft Macintosh PowerPoint</Application>
  <PresentationFormat>Présentation à l'écran (16:9)</PresentationFormat>
  <Paragraphs>136</Paragraphs>
  <Slides>15</Slides>
  <Notes>8</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Avantage</vt:lpstr>
      <vt:lpstr>Présentation PowerPoint</vt:lpstr>
      <vt:lpstr>Have you been tweeting about the elections?</vt:lpstr>
      <vt:lpstr>Doing politics in the era of big data</vt:lpstr>
      <vt:lpstr>2012 in France</vt:lpstr>
      <vt:lpstr>How is this online political activity affecting the elections ?</vt:lpstr>
      <vt:lpstr>Objective</vt:lpstr>
      <vt:lpstr>Challenges</vt:lpstr>
      <vt:lpstr>Expected Results</vt:lpstr>
      <vt:lpstr>Roadmap</vt:lpstr>
      <vt:lpstr>Data Collection and Curation</vt:lpstr>
      <vt:lpstr>Comparison and Analysis Requirements ( i )</vt:lpstr>
      <vt:lpstr>Comparison and Analysis Requirements ( ii )</vt:lpstr>
      <vt:lpstr>Roadmap</vt:lpstr>
      <vt:lpstr>Current Work</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Javier Espinosa</dc:creator>
  <cp:lastModifiedBy>Javier Espinosa</cp:lastModifiedBy>
  <cp:revision>2694</cp:revision>
  <cp:lastPrinted>2013-05-28T00:43:38Z</cp:lastPrinted>
  <dcterms:created xsi:type="dcterms:W3CDTF">2012-05-16T08:44:01Z</dcterms:created>
  <dcterms:modified xsi:type="dcterms:W3CDTF">2014-12-07T18:24:51Z</dcterms:modified>
</cp:coreProperties>
</file>