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58" r:id="rId4"/>
    <p:sldId id="259" r:id="rId5"/>
    <p:sldId id="264" r:id="rId6"/>
    <p:sldId id="260" r:id="rId7"/>
    <p:sldId id="261" r:id="rId8"/>
    <p:sldId id="262" r:id="rId9"/>
    <p:sldId id="263" r:id="rId10"/>
    <p:sldId id="265" r:id="rId11"/>
    <p:sldId id="266" r:id="rId12"/>
    <p:sldId id="306" r:id="rId13"/>
    <p:sldId id="268" r:id="rId14"/>
    <p:sldId id="267" r:id="rId15"/>
    <p:sldId id="270" r:id="rId16"/>
    <p:sldId id="275" r:id="rId17"/>
    <p:sldId id="272" r:id="rId18"/>
    <p:sldId id="273" r:id="rId19"/>
    <p:sldId id="274" r:id="rId20"/>
    <p:sldId id="271" r:id="rId21"/>
    <p:sldId id="276" r:id="rId22"/>
    <p:sldId id="277" r:id="rId23"/>
    <p:sldId id="286" r:id="rId24"/>
    <p:sldId id="288" r:id="rId25"/>
    <p:sldId id="289" r:id="rId26"/>
    <p:sldId id="290" r:id="rId27"/>
    <p:sldId id="291" r:id="rId28"/>
    <p:sldId id="292" r:id="rId29"/>
    <p:sldId id="312" r:id="rId30"/>
    <p:sldId id="293" r:id="rId31"/>
    <p:sldId id="294" r:id="rId32"/>
    <p:sldId id="295" r:id="rId33"/>
    <p:sldId id="296" r:id="rId34"/>
    <p:sldId id="297" r:id="rId35"/>
    <p:sldId id="298" r:id="rId36"/>
    <p:sldId id="299" r:id="rId37"/>
    <p:sldId id="300" r:id="rId38"/>
    <p:sldId id="301" r:id="rId39"/>
    <p:sldId id="302" r:id="rId40"/>
    <p:sldId id="303" r:id="rId41"/>
    <p:sldId id="308" r:id="rId42"/>
    <p:sldId id="309" r:id="rId43"/>
    <p:sldId id="314" r:id="rId44"/>
    <p:sldId id="310" r:id="rId45"/>
    <p:sldId id="313" r:id="rId46"/>
    <p:sldId id="315" r:id="rId47"/>
    <p:sldId id="316" r:id="rId48"/>
    <p:sldId id="31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1136"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2EBC83-2E30-3540-87F7-3ADD512391AE}" type="datetimeFigureOut">
              <a:rPr lang="en-US" smtClean="0"/>
              <a:t>09/12/14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30C411-7601-574D-939B-B839947DF9C2}" type="slidenum">
              <a:rPr lang="en-US" smtClean="0"/>
              <a:t>‹#›</a:t>
            </a:fld>
            <a:endParaRPr lang="en-US"/>
          </a:p>
        </p:txBody>
      </p:sp>
    </p:spTree>
    <p:extLst>
      <p:ext uri="{BB962C8B-B14F-4D97-AF65-F5344CB8AC3E}">
        <p14:creationId xmlns:p14="http://schemas.microsoft.com/office/powerpoint/2010/main" val="16790025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6944EC-C54C-49EA-BE13-896DE219D553}" type="slidenum">
              <a:rPr lang="en-US">
                <a:solidFill>
                  <a:prstClr val="black"/>
                </a:solidFill>
              </a:rPr>
              <a:pPr/>
              <a:t>20</a:t>
            </a:fld>
            <a:endParaRPr lang="en-US">
              <a:solidFill>
                <a:prstClr val="black"/>
              </a:solidFill>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Bourdieu:</a:t>
            </a:r>
            <a:r>
              <a:rPr lang="en-US" baseline="0" dirty="0" smtClean="0"/>
              <a:t> </a:t>
            </a:r>
            <a:r>
              <a:rPr lang="en-US" baseline="0" dirty="0" err="1" smtClean="0"/>
              <a:t>trad</a:t>
            </a:r>
            <a:r>
              <a:rPr lang="en-US" baseline="0" dirty="0" smtClean="0"/>
              <a:t> public opinion presumes we agree on questions, everyone has an answer, everyone is equally qualified to give an answer</a:t>
            </a:r>
            <a:endParaRPr lang="en-US" dirty="0"/>
          </a:p>
        </p:txBody>
      </p:sp>
      <p:sp>
        <p:nvSpPr>
          <p:cNvPr id="4" name="Slide Number Placeholder 3"/>
          <p:cNvSpPr>
            <a:spLocks noGrp="1"/>
          </p:cNvSpPr>
          <p:nvPr>
            <p:ph type="sldNum" sz="quarter" idx="10"/>
          </p:nvPr>
        </p:nvSpPr>
        <p:spPr/>
        <p:txBody>
          <a:bodyPr/>
          <a:lstStyle/>
          <a:p>
            <a:fld id="{0E30C411-7601-574D-939B-B839947DF9C2}" type="slidenum">
              <a:rPr lang="en-US" smtClean="0"/>
              <a:t>30</a:t>
            </a:fld>
            <a:endParaRPr lang="en-US"/>
          </a:p>
        </p:txBody>
      </p:sp>
    </p:spTree>
    <p:extLst>
      <p:ext uri="{BB962C8B-B14F-4D97-AF65-F5344CB8AC3E}">
        <p14:creationId xmlns:p14="http://schemas.microsoft.com/office/powerpoint/2010/main" val="457213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E56DC7E2-07B0-498B-AC08-E30A042DDB7F}" type="datetimeFigureOut">
              <a:rPr lang="en-GB" smtClean="0"/>
              <a:t>09/12/14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E6A7FB-5C4B-4342-9A0A-F38A2D6FEC1E}" type="slidenum">
              <a:rPr lang="en-GB" smtClean="0"/>
              <a:t>‹#›</a:t>
            </a:fld>
            <a:endParaRPr lang="en-GB"/>
          </a:p>
        </p:txBody>
      </p:sp>
    </p:spTree>
    <p:extLst>
      <p:ext uri="{BB962C8B-B14F-4D97-AF65-F5344CB8AC3E}">
        <p14:creationId xmlns:p14="http://schemas.microsoft.com/office/powerpoint/2010/main" val="934025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6DC7E2-07B0-498B-AC08-E30A042DDB7F}" type="datetimeFigureOut">
              <a:rPr lang="en-GB" smtClean="0"/>
              <a:t>09/12/14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E6A7FB-5C4B-4342-9A0A-F38A2D6FEC1E}" type="slidenum">
              <a:rPr lang="en-GB" smtClean="0"/>
              <a:t>‹#›</a:t>
            </a:fld>
            <a:endParaRPr lang="en-GB"/>
          </a:p>
        </p:txBody>
      </p:sp>
    </p:spTree>
    <p:extLst>
      <p:ext uri="{BB962C8B-B14F-4D97-AF65-F5344CB8AC3E}">
        <p14:creationId xmlns:p14="http://schemas.microsoft.com/office/powerpoint/2010/main" val="3208194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6DC7E2-07B0-498B-AC08-E30A042DDB7F}" type="datetimeFigureOut">
              <a:rPr lang="en-GB" smtClean="0"/>
              <a:t>09/12/14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E6A7FB-5C4B-4342-9A0A-F38A2D6FEC1E}" type="slidenum">
              <a:rPr lang="en-GB" smtClean="0"/>
              <a:t>‹#›</a:t>
            </a:fld>
            <a:endParaRPr lang="en-GB"/>
          </a:p>
        </p:txBody>
      </p:sp>
    </p:spTree>
    <p:extLst>
      <p:ext uri="{BB962C8B-B14F-4D97-AF65-F5344CB8AC3E}">
        <p14:creationId xmlns:p14="http://schemas.microsoft.com/office/powerpoint/2010/main" val="368396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6DC7E2-07B0-498B-AC08-E30A042DDB7F}" type="datetimeFigureOut">
              <a:rPr lang="en-GB" smtClean="0"/>
              <a:t>09/12/14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E6A7FB-5C4B-4342-9A0A-F38A2D6FEC1E}" type="slidenum">
              <a:rPr lang="en-GB" smtClean="0"/>
              <a:t>‹#›</a:t>
            </a:fld>
            <a:endParaRPr lang="en-GB"/>
          </a:p>
        </p:txBody>
      </p:sp>
    </p:spTree>
    <p:extLst>
      <p:ext uri="{BB962C8B-B14F-4D97-AF65-F5344CB8AC3E}">
        <p14:creationId xmlns:p14="http://schemas.microsoft.com/office/powerpoint/2010/main" val="3462470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6DC7E2-07B0-498B-AC08-E30A042DDB7F}" type="datetimeFigureOut">
              <a:rPr lang="en-GB" smtClean="0"/>
              <a:t>09/12/14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E6A7FB-5C4B-4342-9A0A-F38A2D6FEC1E}" type="slidenum">
              <a:rPr lang="en-GB" smtClean="0"/>
              <a:t>‹#›</a:t>
            </a:fld>
            <a:endParaRPr lang="en-GB"/>
          </a:p>
        </p:txBody>
      </p:sp>
    </p:spTree>
    <p:extLst>
      <p:ext uri="{BB962C8B-B14F-4D97-AF65-F5344CB8AC3E}">
        <p14:creationId xmlns:p14="http://schemas.microsoft.com/office/powerpoint/2010/main" val="2623735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56DC7E2-07B0-498B-AC08-E30A042DDB7F}" type="datetimeFigureOut">
              <a:rPr lang="en-GB" smtClean="0"/>
              <a:t>09/12/14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E6A7FB-5C4B-4342-9A0A-F38A2D6FEC1E}" type="slidenum">
              <a:rPr lang="en-GB" smtClean="0"/>
              <a:t>‹#›</a:t>
            </a:fld>
            <a:endParaRPr lang="en-GB"/>
          </a:p>
        </p:txBody>
      </p:sp>
    </p:spTree>
    <p:extLst>
      <p:ext uri="{BB962C8B-B14F-4D97-AF65-F5344CB8AC3E}">
        <p14:creationId xmlns:p14="http://schemas.microsoft.com/office/powerpoint/2010/main" val="2936315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56DC7E2-07B0-498B-AC08-E30A042DDB7F}" type="datetimeFigureOut">
              <a:rPr lang="en-GB" smtClean="0"/>
              <a:t>09/12/14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4E6A7FB-5C4B-4342-9A0A-F38A2D6FEC1E}" type="slidenum">
              <a:rPr lang="en-GB" smtClean="0"/>
              <a:t>‹#›</a:t>
            </a:fld>
            <a:endParaRPr lang="en-GB"/>
          </a:p>
        </p:txBody>
      </p:sp>
    </p:spTree>
    <p:extLst>
      <p:ext uri="{BB962C8B-B14F-4D97-AF65-F5344CB8AC3E}">
        <p14:creationId xmlns:p14="http://schemas.microsoft.com/office/powerpoint/2010/main" val="752505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56DC7E2-07B0-498B-AC08-E30A042DDB7F}" type="datetimeFigureOut">
              <a:rPr lang="en-GB" smtClean="0"/>
              <a:t>09/12/14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4E6A7FB-5C4B-4342-9A0A-F38A2D6FEC1E}" type="slidenum">
              <a:rPr lang="en-GB" smtClean="0"/>
              <a:t>‹#›</a:t>
            </a:fld>
            <a:endParaRPr lang="en-GB"/>
          </a:p>
        </p:txBody>
      </p:sp>
    </p:spTree>
    <p:extLst>
      <p:ext uri="{BB962C8B-B14F-4D97-AF65-F5344CB8AC3E}">
        <p14:creationId xmlns:p14="http://schemas.microsoft.com/office/powerpoint/2010/main" val="1432713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DC7E2-07B0-498B-AC08-E30A042DDB7F}" type="datetimeFigureOut">
              <a:rPr lang="en-GB" smtClean="0"/>
              <a:t>09/12/14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4E6A7FB-5C4B-4342-9A0A-F38A2D6FEC1E}" type="slidenum">
              <a:rPr lang="en-GB" smtClean="0"/>
              <a:t>‹#›</a:t>
            </a:fld>
            <a:endParaRPr lang="en-GB"/>
          </a:p>
        </p:txBody>
      </p:sp>
    </p:spTree>
    <p:extLst>
      <p:ext uri="{BB962C8B-B14F-4D97-AF65-F5344CB8AC3E}">
        <p14:creationId xmlns:p14="http://schemas.microsoft.com/office/powerpoint/2010/main" val="343643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DC7E2-07B0-498B-AC08-E30A042DDB7F}" type="datetimeFigureOut">
              <a:rPr lang="en-GB" smtClean="0"/>
              <a:t>09/12/14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E6A7FB-5C4B-4342-9A0A-F38A2D6FEC1E}" type="slidenum">
              <a:rPr lang="en-GB" smtClean="0"/>
              <a:t>‹#›</a:t>
            </a:fld>
            <a:endParaRPr lang="en-GB"/>
          </a:p>
        </p:txBody>
      </p:sp>
    </p:spTree>
    <p:extLst>
      <p:ext uri="{BB962C8B-B14F-4D97-AF65-F5344CB8AC3E}">
        <p14:creationId xmlns:p14="http://schemas.microsoft.com/office/powerpoint/2010/main" val="3481831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DC7E2-07B0-498B-AC08-E30A042DDB7F}" type="datetimeFigureOut">
              <a:rPr lang="en-GB" smtClean="0"/>
              <a:t>09/12/14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E6A7FB-5C4B-4342-9A0A-F38A2D6FEC1E}" type="slidenum">
              <a:rPr lang="en-GB" smtClean="0"/>
              <a:t>‹#›</a:t>
            </a:fld>
            <a:endParaRPr lang="en-GB"/>
          </a:p>
        </p:txBody>
      </p:sp>
    </p:spTree>
    <p:extLst>
      <p:ext uri="{BB962C8B-B14F-4D97-AF65-F5344CB8AC3E}">
        <p14:creationId xmlns:p14="http://schemas.microsoft.com/office/powerpoint/2010/main" val="25332515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DC7E2-07B0-498B-AC08-E30A042DDB7F}" type="datetimeFigureOut">
              <a:rPr lang="en-GB" smtClean="0"/>
              <a:t>09/12/14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6A7FB-5C4B-4342-9A0A-F38A2D6FEC1E}" type="slidenum">
              <a:rPr lang="en-GB" smtClean="0"/>
              <a:t>‹#›</a:t>
            </a:fld>
            <a:endParaRPr lang="en-GB"/>
          </a:p>
        </p:txBody>
      </p:sp>
    </p:spTree>
    <p:extLst>
      <p:ext uri="{BB962C8B-B14F-4D97-AF65-F5344CB8AC3E}">
        <p14:creationId xmlns:p14="http://schemas.microsoft.com/office/powerpoint/2010/main" val="1412627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kern="1200">
          <a:solidFill>
            <a:srgbClr val="FFFFFF"/>
          </a:solidFill>
          <a:latin typeface="Helvetica Neue Thin"/>
          <a:ea typeface="+mj-ea"/>
          <a:cs typeface="Helvetica Neue Thin"/>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FFFFFF"/>
          </a:solidFill>
          <a:latin typeface="Helvetica Neue Light"/>
          <a:ea typeface="+mn-ea"/>
          <a:cs typeface="Helvetica Neue Light"/>
        </a:defRPr>
      </a:lvl1pPr>
      <a:lvl2pPr marL="742950" indent="-285750" algn="l" defTabSz="914400" rtl="0" eaLnBrk="1" latinLnBrk="0" hangingPunct="1">
        <a:spcBef>
          <a:spcPct val="20000"/>
        </a:spcBef>
        <a:buFont typeface="Arial" panose="020B0604020202020204" pitchFamily="34" charset="0"/>
        <a:buChar char="–"/>
        <a:defRPr sz="2800" kern="1200">
          <a:solidFill>
            <a:srgbClr val="FFFFFF"/>
          </a:solidFill>
          <a:latin typeface="Helvetica Neue"/>
          <a:ea typeface="+mn-ea"/>
          <a:cs typeface="Helvetica Neue"/>
        </a:defRPr>
      </a:lvl2pPr>
      <a:lvl3pPr marL="1143000" indent="-228600" algn="l" defTabSz="914400" rtl="0" eaLnBrk="1" latinLnBrk="0" hangingPunct="1">
        <a:spcBef>
          <a:spcPct val="20000"/>
        </a:spcBef>
        <a:buFont typeface="Arial" panose="020B0604020202020204" pitchFamily="34" charset="0"/>
        <a:buChar char="•"/>
        <a:defRPr sz="2400" kern="1200">
          <a:solidFill>
            <a:srgbClr val="FFFFFF"/>
          </a:solidFill>
          <a:latin typeface="Helvetica Neue Medium"/>
          <a:ea typeface="+mn-ea"/>
          <a:cs typeface="Helvetica Neue Medium"/>
        </a:defRPr>
      </a:lvl3pPr>
      <a:lvl4pPr marL="1600200" indent="-228600" algn="l" defTabSz="914400" rtl="0" eaLnBrk="1" latinLnBrk="0" hangingPunct="1">
        <a:spcBef>
          <a:spcPct val="20000"/>
        </a:spcBef>
        <a:buFont typeface="Arial" panose="020B0604020202020204" pitchFamily="34" charset="0"/>
        <a:buChar char="–"/>
        <a:defRPr sz="2000" kern="1200">
          <a:solidFill>
            <a:srgbClr val="FFFFFF"/>
          </a:solidFill>
          <a:latin typeface="Helvetica Neue Medium"/>
          <a:ea typeface="+mn-ea"/>
          <a:cs typeface="Helvetica Neue Medium"/>
        </a:defRPr>
      </a:lvl4pPr>
      <a:lvl5pPr marL="2057400" indent="-228600" algn="l" defTabSz="914400" rtl="0" eaLnBrk="1" latinLnBrk="0" hangingPunct="1">
        <a:spcBef>
          <a:spcPct val="20000"/>
        </a:spcBef>
        <a:buFont typeface="Arial" panose="020B0604020202020204" pitchFamily="34" charset="0"/>
        <a:buChar char="»"/>
        <a:defRPr sz="2000" kern="1200">
          <a:solidFill>
            <a:srgbClr val="FFFFFF"/>
          </a:solidFill>
          <a:latin typeface="Helvetica Neue Medium"/>
          <a:ea typeface="+mn-ea"/>
          <a:cs typeface="Helvetica Neue Medium"/>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rPr>
              <a:t>The Big Data Revolution for the Human and Political Sciences</a:t>
            </a:r>
            <a:endParaRPr lang="en-GB" dirty="0">
              <a:solidFill>
                <a:schemeClr val="bg1"/>
              </a:solidFill>
            </a:endParaRPr>
          </a:p>
        </p:txBody>
      </p:sp>
      <p:sp>
        <p:nvSpPr>
          <p:cNvPr id="3" name="Subtitle 2"/>
          <p:cNvSpPr>
            <a:spLocks noGrp="1"/>
          </p:cNvSpPr>
          <p:nvPr>
            <p:ph type="subTitle" idx="1"/>
          </p:nvPr>
        </p:nvSpPr>
        <p:spPr>
          <a:xfrm>
            <a:off x="1371600" y="3886200"/>
            <a:ext cx="6400800" cy="2279104"/>
          </a:xfrm>
        </p:spPr>
        <p:txBody>
          <a:bodyPr>
            <a:normAutofit/>
          </a:bodyPr>
          <a:lstStyle/>
          <a:p>
            <a:r>
              <a:rPr lang="en-GB" b="1" dirty="0" smtClean="0">
                <a:solidFill>
                  <a:srgbClr val="FFFFFF"/>
                </a:solidFill>
              </a:rPr>
              <a:t>Josh Cowls </a:t>
            </a:r>
          </a:p>
          <a:p>
            <a:r>
              <a:rPr lang="en-GB" dirty="0" smtClean="0">
                <a:solidFill>
                  <a:srgbClr val="FFFFFF"/>
                </a:solidFill>
              </a:rPr>
              <a:t>Oxford Internet Institute</a:t>
            </a:r>
          </a:p>
          <a:p>
            <a:r>
              <a:rPr lang="en-US" sz="2600" i="1" dirty="0">
                <a:solidFill>
                  <a:srgbClr val="FFFFFF"/>
                </a:solidFill>
              </a:rPr>
              <a:t>with contributions from Eric Meyer, Ralph Schroeder and Linnet Taylor</a:t>
            </a:r>
          </a:p>
          <a:p>
            <a:endParaRPr lang="en-GB" dirty="0">
              <a:solidFill>
                <a:srgbClr val="FFFFFF"/>
              </a:solidFill>
            </a:endParaRPr>
          </a:p>
        </p:txBody>
      </p:sp>
    </p:spTree>
    <p:extLst>
      <p:ext uri="{BB962C8B-B14F-4D97-AF65-F5344CB8AC3E}">
        <p14:creationId xmlns:p14="http://schemas.microsoft.com/office/powerpoint/2010/main" val="2155637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Three challenges of using big data</a:t>
            </a:r>
            <a:endParaRPr lang="en-US" dirty="0"/>
          </a:p>
        </p:txBody>
      </p:sp>
      <p:sp>
        <p:nvSpPr>
          <p:cNvPr id="3" name="Content Placeholder 2"/>
          <p:cNvSpPr>
            <a:spLocks noGrp="1"/>
          </p:cNvSpPr>
          <p:nvPr>
            <p:ph idx="1"/>
          </p:nvPr>
        </p:nvSpPr>
        <p:spPr/>
        <p:txBody>
          <a:bodyPr/>
          <a:lstStyle/>
          <a:p>
            <a:r>
              <a:rPr lang="en-US" dirty="0" smtClean="0"/>
              <a:t>Practical</a:t>
            </a:r>
          </a:p>
          <a:p>
            <a:r>
              <a:rPr lang="en-US" dirty="0" smtClean="0"/>
              <a:t>Epistemological</a:t>
            </a:r>
          </a:p>
          <a:p>
            <a:r>
              <a:rPr lang="en-US" dirty="0" smtClean="0"/>
              <a:t>Ethical</a:t>
            </a:r>
          </a:p>
          <a:p>
            <a:endParaRPr lang="en-US" dirty="0"/>
          </a:p>
        </p:txBody>
      </p:sp>
    </p:spTree>
    <p:extLst>
      <p:ext uri="{BB962C8B-B14F-4D97-AF65-F5344CB8AC3E}">
        <p14:creationId xmlns:p14="http://schemas.microsoft.com/office/powerpoint/2010/main" val="3949607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Three challenges of using big data</a:t>
            </a:r>
            <a:endParaRPr lang="en-US" dirty="0"/>
          </a:p>
        </p:txBody>
      </p:sp>
      <p:sp>
        <p:nvSpPr>
          <p:cNvPr id="3" name="Content Placeholder 2"/>
          <p:cNvSpPr>
            <a:spLocks noGrp="1"/>
          </p:cNvSpPr>
          <p:nvPr>
            <p:ph idx="1"/>
          </p:nvPr>
        </p:nvSpPr>
        <p:spPr/>
        <p:txBody>
          <a:bodyPr/>
          <a:lstStyle/>
          <a:p>
            <a:r>
              <a:rPr lang="en-US" b="1" dirty="0" smtClean="0">
                <a:latin typeface="Helvetica Neue Medium"/>
                <a:cs typeface="Helvetica Neue Medium"/>
              </a:rPr>
              <a:t>Practical</a:t>
            </a:r>
            <a:endParaRPr lang="en-US" dirty="0" smtClean="0"/>
          </a:p>
          <a:p>
            <a:r>
              <a:rPr lang="en-US" dirty="0" smtClean="0"/>
              <a:t>Epistemological</a:t>
            </a:r>
          </a:p>
          <a:p>
            <a:r>
              <a:rPr lang="en-US" dirty="0" smtClean="0"/>
              <a:t>Ethical</a:t>
            </a:r>
          </a:p>
          <a:p>
            <a:endParaRPr lang="en-US" dirty="0"/>
          </a:p>
        </p:txBody>
      </p:sp>
    </p:spTree>
    <p:extLst>
      <p:ext uri="{BB962C8B-B14F-4D97-AF65-F5344CB8AC3E}">
        <p14:creationId xmlns:p14="http://schemas.microsoft.com/office/powerpoint/2010/main" val="939650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practical challenge</a:t>
            </a:r>
            <a:endParaRPr lang="en-US" dirty="0"/>
          </a:p>
        </p:txBody>
      </p:sp>
      <p:sp>
        <p:nvSpPr>
          <p:cNvPr id="3" name="Content Placeholder 2"/>
          <p:cNvSpPr>
            <a:spLocks noGrp="1"/>
          </p:cNvSpPr>
          <p:nvPr>
            <p:ph idx="1"/>
          </p:nvPr>
        </p:nvSpPr>
        <p:spPr/>
        <p:txBody>
          <a:bodyPr/>
          <a:lstStyle/>
          <a:p>
            <a:r>
              <a:rPr lang="en-US" dirty="0" smtClean="0"/>
              <a:t>The big data skills gap</a:t>
            </a:r>
          </a:p>
          <a:p>
            <a:r>
              <a:rPr lang="en-US" dirty="0" smtClean="0"/>
              <a:t>Growth of collaboration: the case of web archives</a:t>
            </a:r>
            <a:endParaRPr lang="en-US" dirty="0"/>
          </a:p>
        </p:txBody>
      </p:sp>
    </p:spTree>
    <p:extLst>
      <p:ext uri="{BB962C8B-B14F-4D97-AF65-F5344CB8AC3E}">
        <p14:creationId xmlns:p14="http://schemas.microsoft.com/office/powerpoint/2010/main" val="253606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Data skills gap</a:t>
            </a:r>
            <a:endParaRPr lang="en-US" dirty="0"/>
          </a:p>
        </p:txBody>
      </p:sp>
      <p:sp>
        <p:nvSpPr>
          <p:cNvPr id="4" name="Rectangle 3"/>
          <p:cNvSpPr/>
          <p:nvPr/>
        </p:nvSpPr>
        <p:spPr>
          <a:xfrm>
            <a:off x="1763688" y="1844824"/>
            <a:ext cx="7128792" cy="4278094"/>
          </a:xfrm>
          <a:prstGeom prst="rect">
            <a:avLst/>
          </a:prstGeom>
        </p:spPr>
        <p:txBody>
          <a:bodyPr wrap="square">
            <a:spAutoFit/>
          </a:bodyPr>
          <a:lstStyle/>
          <a:p>
            <a:r>
              <a:rPr lang="en-US" sz="2800" dirty="0">
                <a:solidFill>
                  <a:srgbClr val="FFFFFF"/>
                </a:solidFill>
              </a:rPr>
              <a:t>I’m self taught. I had to learn a lot of the stuff that I’m using now by myself because there weren’t any provisions in the courses that I took either as an MSc or as a </a:t>
            </a:r>
            <a:r>
              <a:rPr lang="en-US" sz="2800" dirty="0" smtClean="0">
                <a:solidFill>
                  <a:srgbClr val="FFFFFF"/>
                </a:solidFill>
              </a:rPr>
              <a:t>DPhil. ... </a:t>
            </a:r>
            <a:r>
              <a:rPr lang="en-US" sz="2800" dirty="0">
                <a:solidFill>
                  <a:srgbClr val="FFFFFF"/>
                </a:solidFill>
              </a:rPr>
              <a:t>social </a:t>
            </a:r>
            <a:r>
              <a:rPr lang="en-US" sz="2800" dirty="0" smtClean="0">
                <a:solidFill>
                  <a:srgbClr val="FFFFFF"/>
                </a:solidFill>
              </a:rPr>
              <a:t>scientists </a:t>
            </a:r>
            <a:r>
              <a:rPr lang="en-US" sz="2800" dirty="0">
                <a:solidFill>
                  <a:srgbClr val="FFFFFF"/>
                </a:solidFill>
              </a:rPr>
              <a:t>don’t get good training to work in multidisciplinary teams of the sort that big data </a:t>
            </a:r>
            <a:r>
              <a:rPr lang="en-US" sz="2800" dirty="0" smtClean="0">
                <a:solidFill>
                  <a:srgbClr val="FFFFFF"/>
                </a:solidFill>
              </a:rPr>
              <a:t>require”</a:t>
            </a:r>
          </a:p>
          <a:p>
            <a:endParaRPr lang="en-US" sz="2800" dirty="0" smtClean="0">
              <a:solidFill>
                <a:srgbClr val="FFFFFF"/>
              </a:solidFill>
            </a:endParaRPr>
          </a:p>
          <a:p>
            <a:r>
              <a:rPr lang="en-US" sz="2400" dirty="0" smtClean="0">
                <a:solidFill>
                  <a:srgbClr val="FFFFFF"/>
                </a:solidFill>
              </a:rPr>
              <a:t>Sandra Gonzalez-</a:t>
            </a:r>
            <a:r>
              <a:rPr lang="en-US" sz="2400" dirty="0" err="1" smtClean="0">
                <a:solidFill>
                  <a:srgbClr val="FFFFFF"/>
                </a:solidFill>
              </a:rPr>
              <a:t>Bailon</a:t>
            </a:r>
            <a:r>
              <a:rPr lang="en-US" sz="2400" dirty="0" smtClean="0">
                <a:solidFill>
                  <a:srgbClr val="FFFFFF"/>
                </a:solidFill>
              </a:rPr>
              <a:t>, </a:t>
            </a:r>
            <a:r>
              <a:rPr lang="en-US" sz="2400" dirty="0" err="1" smtClean="0">
                <a:solidFill>
                  <a:srgbClr val="FFFFFF"/>
                </a:solidFill>
              </a:rPr>
              <a:t>Annanberg</a:t>
            </a:r>
            <a:r>
              <a:rPr lang="en-US" sz="2400" dirty="0" smtClean="0">
                <a:solidFill>
                  <a:srgbClr val="FFFFFF"/>
                </a:solidFill>
              </a:rPr>
              <a:t> School of Communication, University of Pennsylvania</a:t>
            </a:r>
            <a:endParaRPr lang="en-US" sz="2400" dirty="0">
              <a:solidFill>
                <a:srgbClr val="FFFFFF"/>
              </a:solidFill>
            </a:endParaRPr>
          </a:p>
        </p:txBody>
      </p:sp>
      <p:sp>
        <p:nvSpPr>
          <p:cNvPr id="6" name="TextBox 5"/>
          <p:cNvSpPr txBox="1"/>
          <p:nvPr/>
        </p:nvSpPr>
        <p:spPr>
          <a:xfrm>
            <a:off x="251520" y="260648"/>
            <a:ext cx="1034257" cy="3154710"/>
          </a:xfrm>
          <a:prstGeom prst="rect">
            <a:avLst/>
          </a:prstGeom>
          <a:noFill/>
        </p:spPr>
        <p:txBody>
          <a:bodyPr wrap="none" rtlCol="0">
            <a:spAutoFit/>
          </a:bodyPr>
          <a:lstStyle/>
          <a:p>
            <a:r>
              <a:rPr lang="en-GB" sz="19900" dirty="0">
                <a:solidFill>
                  <a:srgbClr val="F3DE74"/>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57187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Data skills gap</a:t>
            </a:r>
            <a:endParaRPr lang="en-US" dirty="0"/>
          </a:p>
        </p:txBody>
      </p:sp>
      <p:sp>
        <p:nvSpPr>
          <p:cNvPr id="4" name="Rectangle 3"/>
          <p:cNvSpPr/>
          <p:nvPr/>
        </p:nvSpPr>
        <p:spPr>
          <a:xfrm>
            <a:off x="1295128" y="1412776"/>
            <a:ext cx="7848872" cy="4770537"/>
          </a:xfrm>
          <a:prstGeom prst="rect">
            <a:avLst/>
          </a:prstGeom>
        </p:spPr>
        <p:txBody>
          <a:bodyPr wrap="square">
            <a:spAutoFit/>
          </a:bodyPr>
          <a:lstStyle/>
          <a:p>
            <a:r>
              <a:rPr lang="en-US" sz="2800" dirty="0">
                <a:solidFill>
                  <a:srgbClr val="FFFFFF"/>
                </a:solidFill>
              </a:rPr>
              <a:t>I think the problem is the skills </a:t>
            </a:r>
            <a:r>
              <a:rPr lang="en-US" sz="2800" dirty="0" smtClean="0">
                <a:solidFill>
                  <a:srgbClr val="FFFFFF"/>
                </a:solidFill>
              </a:rPr>
              <a:t>gap. </a:t>
            </a:r>
            <a:r>
              <a:rPr lang="en-US" sz="2800" dirty="0">
                <a:solidFill>
                  <a:srgbClr val="FFFFFF"/>
                </a:solidFill>
              </a:rPr>
              <a:t>I don’t think lots of political science departments are really keyed into teaching this area.  They might want to hire computer scientists to do some of it, </a:t>
            </a:r>
            <a:r>
              <a:rPr lang="en-US" sz="2800" dirty="0" smtClean="0">
                <a:solidFill>
                  <a:srgbClr val="FFFFFF"/>
                </a:solidFill>
              </a:rPr>
              <a:t>but </a:t>
            </a:r>
            <a:r>
              <a:rPr lang="en-US" sz="2800" dirty="0">
                <a:solidFill>
                  <a:srgbClr val="FFFFFF"/>
                </a:solidFill>
              </a:rPr>
              <a:t>they don’t see that their political scientists should have this sort of skill in their tool kit, they don’t see it in the same way as even quantitative statistics, </a:t>
            </a:r>
            <a:r>
              <a:rPr lang="en-US" sz="2800" dirty="0" smtClean="0">
                <a:solidFill>
                  <a:srgbClr val="FFFFFF"/>
                </a:solidFill>
              </a:rPr>
              <a:t>[but] </a:t>
            </a:r>
            <a:r>
              <a:rPr lang="en-US" sz="2800" dirty="0">
                <a:solidFill>
                  <a:srgbClr val="FFFFFF"/>
                </a:solidFill>
              </a:rPr>
              <a:t>I think being able to manipulate data is much more important than knowing how to run a series of statistical tests, which may or may not be useful</a:t>
            </a:r>
            <a:r>
              <a:rPr lang="en-US" sz="2800" dirty="0" smtClean="0">
                <a:solidFill>
                  <a:srgbClr val="FFFFFF"/>
                </a:solidFill>
              </a:rPr>
              <a:t>.</a:t>
            </a:r>
            <a:endParaRPr lang="en-US" sz="2800" dirty="0">
              <a:solidFill>
                <a:srgbClr val="FFFFFF"/>
              </a:solidFill>
            </a:endParaRPr>
          </a:p>
          <a:p>
            <a:r>
              <a:rPr lang="en-US" sz="2400" dirty="0" smtClean="0">
                <a:solidFill>
                  <a:srgbClr val="FFFFFF"/>
                </a:solidFill>
              </a:rPr>
              <a:t>Jonathan Bright, Oxford Internet Institute</a:t>
            </a:r>
            <a:endParaRPr lang="en-US" sz="2400" dirty="0">
              <a:solidFill>
                <a:srgbClr val="FFFFFF"/>
              </a:solidFill>
            </a:endParaRPr>
          </a:p>
        </p:txBody>
      </p:sp>
      <p:sp>
        <p:nvSpPr>
          <p:cNvPr id="5" name="TextBox 4"/>
          <p:cNvSpPr txBox="1"/>
          <p:nvPr/>
        </p:nvSpPr>
        <p:spPr>
          <a:xfrm>
            <a:off x="251520" y="260648"/>
            <a:ext cx="1034257" cy="3154710"/>
          </a:xfrm>
          <a:prstGeom prst="rect">
            <a:avLst/>
          </a:prstGeom>
          <a:noFill/>
        </p:spPr>
        <p:txBody>
          <a:bodyPr wrap="none" rtlCol="0">
            <a:spAutoFit/>
          </a:bodyPr>
          <a:lstStyle/>
          <a:p>
            <a:r>
              <a:rPr lang="en-GB" sz="19900" dirty="0">
                <a:solidFill>
                  <a:srgbClr val="F3DE74"/>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4085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Data skills gap- Burrows</a:t>
            </a:r>
            <a:endParaRPr lang="en-US" dirty="0"/>
          </a:p>
        </p:txBody>
      </p:sp>
      <p:sp>
        <p:nvSpPr>
          <p:cNvPr id="4" name="Rectangle 3"/>
          <p:cNvSpPr/>
          <p:nvPr/>
        </p:nvSpPr>
        <p:spPr>
          <a:xfrm>
            <a:off x="971600" y="1268760"/>
            <a:ext cx="8334672" cy="5201424"/>
          </a:xfrm>
          <a:prstGeom prst="rect">
            <a:avLst/>
          </a:prstGeom>
        </p:spPr>
        <p:txBody>
          <a:bodyPr wrap="square">
            <a:spAutoFit/>
          </a:bodyPr>
          <a:lstStyle/>
          <a:p>
            <a:r>
              <a:rPr lang="en-US" sz="2800" dirty="0">
                <a:solidFill>
                  <a:srgbClr val="FFFFFF"/>
                </a:solidFill>
              </a:rPr>
              <a:t>Well, no I think sociology and the social sciences should always, but this is just a personal view, should always be driven by interesting, substantive </a:t>
            </a:r>
            <a:r>
              <a:rPr lang="en-US" sz="2800" dirty="0" smtClean="0">
                <a:solidFill>
                  <a:srgbClr val="FFFFFF"/>
                </a:solidFill>
              </a:rPr>
              <a:t>issues ... I </a:t>
            </a:r>
            <a:r>
              <a:rPr lang="en-US" sz="2800" dirty="0">
                <a:solidFill>
                  <a:srgbClr val="FFFFFF"/>
                </a:solidFill>
              </a:rPr>
              <a:t>don’t think people should build up any a priori commitment to any particular methodological </a:t>
            </a:r>
            <a:r>
              <a:rPr lang="en-US" sz="2800" dirty="0" smtClean="0">
                <a:solidFill>
                  <a:srgbClr val="FFFFFF"/>
                </a:solidFill>
              </a:rPr>
              <a:t>orientation ... So </a:t>
            </a:r>
            <a:r>
              <a:rPr lang="en-US" sz="2800" dirty="0">
                <a:solidFill>
                  <a:srgbClr val="FFFFFF"/>
                </a:solidFill>
              </a:rPr>
              <a:t>as long as people are driven by interesting substantive questions, the analytics, and data and the approaches seem to me to fundamentally secondary and that’s why we’re failed, as a community, because our division of </a:t>
            </a:r>
            <a:r>
              <a:rPr lang="en-US" sz="2800" dirty="0" err="1">
                <a:solidFill>
                  <a:srgbClr val="FFFFFF"/>
                </a:solidFill>
              </a:rPr>
              <a:t>labour</a:t>
            </a:r>
            <a:r>
              <a:rPr lang="en-US" sz="2800" dirty="0">
                <a:solidFill>
                  <a:srgbClr val="FFFFFF"/>
                </a:solidFill>
              </a:rPr>
              <a:t> has put us into segments such that we develop particular </a:t>
            </a:r>
            <a:r>
              <a:rPr lang="en-US" sz="2800" dirty="0" smtClean="0">
                <a:solidFill>
                  <a:srgbClr val="FFFFFF"/>
                </a:solidFill>
              </a:rPr>
              <a:t>orientations</a:t>
            </a:r>
          </a:p>
          <a:p>
            <a:r>
              <a:rPr lang="en-US" sz="2400" dirty="0" smtClean="0">
                <a:solidFill>
                  <a:srgbClr val="FFFFFF"/>
                </a:solidFill>
              </a:rPr>
              <a:t>Roger Burrows, Goldsmiths, University of London</a:t>
            </a:r>
            <a:endParaRPr lang="en-US" sz="2400" dirty="0">
              <a:solidFill>
                <a:srgbClr val="FFFFFF"/>
              </a:solidFill>
            </a:endParaRPr>
          </a:p>
        </p:txBody>
      </p:sp>
      <p:sp>
        <p:nvSpPr>
          <p:cNvPr id="5" name="TextBox 4"/>
          <p:cNvSpPr txBox="1"/>
          <p:nvPr/>
        </p:nvSpPr>
        <p:spPr>
          <a:xfrm>
            <a:off x="251520" y="260648"/>
            <a:ext cx="1034257" cy="3154710"/>
          </a:xfrm>
          <a:prstGeom prst="rect">
            <a:avLst/>
          </a:prstGeom>
          <a:noFill/>
        </p:spPr>
        <p:txBody>
          <a:bodyPr wrap="none" rtlCol="0">
            <a:spAutoFit/>
          </a:bodyPr>
          <a:lstStyle/>
          <a:p>
            <a:r>
              <a:rPr lang="en-GB" sz="19900" dirty="0">
                <a:solidFill>
                  <a:srgbClr val="F3DE74"/>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99389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the skills gap runs both ways...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91393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81000"/>
            <a:ext cx="1034257" cy="3154710"/>
          </a:xfrm>
          <a:prstGeom prst="rect">
            <a:avLst/>
          </a:prstGeom>
          <a:noFill/>
        </p:spPr>
        <p:txBody>
          <a:bodyPr wrap="none" rtlCol="0">
            <a:spAutoFit/>
          </a:bodyPr>
          <a:lstStyle/>
          <a:p>
            <a:r>
              <a:rPr lang="en-GB" sz="19900" dirty="0">
                <a:solidFill>
                  <a:srgbClr val="F3DE74"/>
                </a:solidFill>
                <a:latin typeface="Arial" panose="020B0604020202020204" pitchFamily="34" charset="0"/>
                <a:cs typeface="Arial" panose="020B0604020202020204" pitchFamily="34" charset="0"/>
              </a:rPr>
              <a:t>“</a:t>
            </a:r>
          </a:p>
        </p:txBody>
      </p:sp>
      <p:sp>
        <p:nvSpPr>
          <p:cNvPr id="5" name="TextBox 4"/>
          <p:cNvSpPr txBox="1"/>
          <p:nvPr/>
        </p:nvSpPr>
        <p:spPr>
          <a:xfrm>
            <a:off x="1219200" y="554534"/>
            <a:ext cx="7467600" cy="5693866"/>
          </a:xfrm>
          <a:prstGeom prst="rect">
            <a:avLst/>
          </a:prstGeom>
          <a:noFill/>
        </p:spPr>
        <p:txBody>
          <a:bodyPr wrap="square" rtlCol="0">
            <a:spAutoFit/>
          </a:bodyPr>
          <a:lstStyle/>
          <a:p>
            <a:r>
              <a:rPr lang="en-US" sz="2400" dirty="0">
                <a:solidFill>
                  <a:prstClr val="white"/>
                </a:solidFill>
              </a:rPr>
              <a:t>So my level of understanding drops off at a certain point because I’m not a trained technical person, and that’s frustrating as a director of the organization, not really knowing how long something takes – that’s my own failing. On their part I think the technical-minded people have a certain… it’s hard to describe actually. Putting it not very generously there’s almost a know-it-all attitude that people who are trained in the </a:t>
            </a:r>
            <a:r>
              <a:rPr lang="en-US" sz="2400" b="1" dirty="0">
                <a:solidFill>
                  <a:srgbClr val="F3DE74"/>
                </a:solidFill>
              </a:rPr>
              <a:t>social sciences</a:t>
            </a:r>
            <a:r>
              <a:rPr lang="en-US" sz="2400" dirty="0">
                <a:solidFill>
                  <a:prstClr val="white"/>
                </a:solidFill>
              </a:rPr>
              <a:t> don’t have, because I think they’re more accustomed to </a:t>
            </a:r>
            <a:r>
              <a:rPr lang="en-US" sz="2400" b="1" dirty="0">
                <a:solidFill>
                  <a:srgbClr val="F3DE74"/>
                </a:solidFill>
              </a:rPr>
              <a:t>“There are many sides to an argument” </a:t>
            </a:r>
            <a:r>
              <a:rPr lang="en-US" sz="2400" dirty="0">
                <a:solidFill>
                  <a:prstClr val="white"/>
                </a:solidFill>
              </a:rPr>
              <a:t>whereas people who come out of </a:t>
            </a:r>
            <a:r>
              <a:rPr lang="en-US" sz="2400" b="1" dirty="0">
                <a:solidFill>
                  <a:srgbClr val="F3DE74"/>
                </a:solidFill>
              </a:rPr>
              <a:t>engineering</a:t>
            </a:r>
            <a:r>
              <a:rPr lang="en-US" sz="2400" dirty="0">
                <a:solidFill>
                  <a:prstClr val="white"/>
                </a:solidFill>
              </a:rPr>
              <a:t> it’s like </a:t>
            </a:r>
            <a:r>
              <a:rPr lang="en-US" sz="2400" b="1" dirty="0">
                <a:solidFill>
                  <a:srgbClr val="F3DE74"/>
                </a:solidFill>
              </a:rPr>
              <a:t>“There’s a right way and there’s a wrong way”</a:t>
            </a:r>
            <a:r>
              <a:rPr lang="en-US" sz="2400" dirty="0">
                <a:solidFill>
                  <a:prstClr val="white"/>
                </a:solidFill>
              </a:rPr>
              <a:t>.</a:t>
            </a:r>
            <a:r>
              <a:rPr lang="en-US" sz="2800" dirty="0">
                <a:solidFill>
                  <a:prstClr val="white"/>
                </a:solidFill>
              </a:rPr>
              <a:t> </a:t>
            </a:r>
          </a:p>
          <a:p>
            <a:endParaRPr lang="en-US" sz="1400" dirty="0">
              <a:solidFill>
                <a:prstClr val="white"/>
              </a:solidFill>
            </a:endParaRPr>
          </a:p>
          <a:p>
            <a:r>
              <a:rPr lang="en-US" sz="1400" dirty="0">
                <a:solidFill>
                  <a:prstClr val="white"/>
                </a:solidFill>
              </a:rPr>
              <a:t>Ron </a:t>
            </a:r>
            <a:r>
              <a:rPr lang="en-US" sz="1400" dirty="0" err="1">
                <a:solidFill>
                  <a:prstClr val="white"/>
                </a:solidFill>
              </a:rPr>
              <a:t>Deibert</a:t>
            </a:r>
            <a:r>
              <a:rPr lang="en-US" sz="1400" dirty="0">
                <a:solidFill>
                  <a:prstClr val="white"/>
                </a:solidFill>
              </a:rPr>
              <a:t>, Citizen Lab, University of Toronto, interviewed 21.11.2012</a:t>
            </a:r>
          </a:p>
          <a:p>
            <a:r>
              <a:rPr lang="en-US" sz="1400" dirty="0">
                <a:solidFill>
                  <a:prstClr val="white"/>
                </a:solidFill>
              </a:rPr>
              <a:t>for Sloan Big Data Project (http://www.oii.ox.ac.uk/research/projects/?id=98)</a:t>
            </a:r>
            <a:endParaRPr lang="en-GB" sz="1400" dirty="0">
              <a:solidFill>
                <a:prstClr val="white"/>
              </a:solidFill>
            </a:endParaRPr>
          </a:p>
        </p:txBody>
      </p:sp>
    </p:spTree>
    <p:extLst>
      <p:ext uri="{BB962C8B-B14F-4D97-AF65-F5344CB8AC3E}">
        <p14:creationId xmlns:p14="http://schemas.microsoft.com/office/powerpoint/2010/main" val="321548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99" y="-76200"/>
            <a:ext cx="1034257" cy="3154710"/>
          </a:xfrm>
          <a:prstGeom prst="rect">
            <a:avLst/>
          </a:prstGeom>
          <a:noFill/>
        </p:spPr>
        <p:txBody>
          <a:bodyPr wrap="none" rtlCol="0">
            <a:spAutoFit/>
          </a:bodyPr>
          <a:lstStyle/>
          <a:p>
            <a:r>
              <a:rPr lang="en-GB" sz="19900" dirty="0">
                <a:solidFill>
                  <a:srgbClr val="F3DE74"/>
                </a:solidFill>
                <a:latin typeface="Arial" panose="020B0604020202020204" pitchFamily="34" charset="0"/>
                <a:cs typeface="Arial" panose="020B0604020202020204" pitchFamily="34" charset="0"/>
              </a:rPr>
              <a:t>“</a:t>
            </a:r>
          </a:p>
        </p:txBody>
      </p:sp>
      <p:sp>
        <p:nvSpPr>
          <p:cNvPr id="5" name="TextBox 4"/>
          <p:cNvSpPr txBox="1"/>
          <p:nvPr/>
        </p:nvSpPr>
        <p:spPr>
          <a:xfrm>
            <a:off x="1447800" y="838200"/>
            <a:ext cx="7162799" cy="5816977"/>
          </a:xfrm>
          <a:prstGeom prst="rect">
            <a:avLst/>
          </a:prstGeom>
          <a:noFill/>
        </p:spPr>
        <p:txBody>
          <a:bodyPr wrap="square" rtlCol="0">
            <a:spAutoFit/>
          </a:bodyPr>
          <a:lstStyle/>
          <a:p>
            <a:r>
              <a:rPr lang="en-US" sz="2800" dirty="0">
                <a:solidFill>
                  <a:prstClr val="white"/>
                </a:solidFill>
              </a:rPr>
              <a:t>I see some sociologists like [senior researcher on the project] and she always asks me, “Okay show me a code and explain to me which part of a code is doing which part, just very brief understanding okay how this computer program is working”. So </a:t>
            </a:r>
            <a:r>
              <a:rPr lang="en-US" sz="2800" b="1" dirty="0">
                <a:solidFill>
                  <a:srgbClr val="F3DE74"/>
                </a:solidFill>
              </a:rPr>
              <a:t>I was learning some sociology from her and she is learning some computer science programming skills from me so it’s kind of mutual</a:t>
            </a:r>
            <a:r>
              <a:rPr lang="en-US" sz="2800" dirty="0">
                <a:solidFill>
                  <a:prstClr val="white"/>
                </a:solidFill>
              </a:rPr>
              <a:t> [laughing] influence which is how I learn something like that. </a:t>
            </a:r>
          </a:p>
          <a:p>
            <a:endParaRPr lang="en-US" dirty="0">
              <a:solidFill>
                <a:prstClr val="white"/>
              </a:solidFill>
            </a:endParaRPr>
          </a:p>
          <a:p>
            <a:r>
              <a:rPr lang="en-US" sz="1400" dirty="0">
                <a:solidFill>
                  <a:prstClr val="white"/>
                </a:solidFill>
              </a:rPr>
              <a:t>Ning Wang, OII, interviewed 10.30.2012 for Sloan Big Data Project (http://www.oii.ox.ac.uk/research/projects/?id=98)</a:t>
            </a:r>
            <a:endParaRPr lang="en-GB" sz="1400" dirty="0">
              <a:solidFill>
                <a:prstClr val="white"/>
              </a:solidFill>
            </a:endParaRPr>
          </a:p>
          <a:p>
            <a:endParaRPr lang="en-GB" dirty="0">
              <a:solidFill>
                <a:prstClr val="white"/>
              </a:solidFill>
            </a:endParaRPr>
          </a:p>
        </p:txBody>
      </p:sp>
    </p:spTree>
    <p:extLst>
      <p:ext uri="{BB962C8B-B14F-4D97-AF65-F5344CB8AC3E}">
        <p14:creationId xmlns:p14="http://schemas.microsoft.com/office/powerpoint/2010/main" val="194441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99" y="426690"/>
            <a:ext cx="1034257" cy="3154710"/>
          </a:xfrm>
          <a:prstGeom prst="rect">
            <a:avLst/>
          </a:prstGeom>
          <a:noFill/>
        </p:spPr>
        <p:txBody>
          <a:bodyPr wrap="none" rtlCol="0">
            <a:spAutoFit/>
          </a:bodyPr>
          <a:lstStyle/>
          <a:p>
            <a:r>
              <a:rPr lang="en-GB" sz="19900" dirty="0">
                <a:solidFill>
                  <a:srgbClr val="F3DE74"/>
                </a:solidFill>
                <a:latin typeface="Arial" panose="020B0604020202020204" pitchFamily="34" charset="0"/>
                <a:cs typeface="Arial" panose="020B0604020202020204" pitchFamily="34" charset="0"/>
              </a:rPr>
              <a:t>“</a:t>
            </a:r>
          </a:p>
        </p:txBody>
      </p:sp>
      <p:sp>
        <p:nvSpPr>
          <p:cNvPr id="5" name="TextBox 4"/>
          <p:cNvSpPr txBox="1"/>
          <p:nvPr/>
        </p:nvSpPr>
        <p:spPr>
          <a:xfrm>
            <a:off x="1447800" y="1265396"/>
            <a:ext cx="7162799" cy="4678204"/>
          </a:xfrm>
          <a:prstGeom prst="rect">
            <a:avLst/>
          </a:prstGeom>
          <a:noFill/>
        </p:spPr>
        <p:txBody>
          <a:bodyPr wrap="square" rtlCol="0">
            <a:spAutoFit/>
          </a:bodyPr>
          <a:lstStyle/>
          <a:p>
            <a:r>
              <a:rPr lang="en-US" sz="2800" dirty="0">
                <a:solidFill>
                  <a:prstClr val="white"/>
                </a:solidFill>
              </a:rPr>
              <a:t>I can find someone to </a:t>
            </a:r>
            <a:r>
              <a:rPr lang="en-US" sz="2800" dirty="0" err="1">
                <a:solidFill>
                  <a:prstClr val="white"/>
                </a:solidFill>
              </a:rPr>
              <a:t>optimise</a:t>
            </a:r>
            <a:r>
              <a:rPr lang="en-US" sz="2800" dirty="0">
                <a:solidFill>
                  <a:prstClr val="white"/>
                </a:solidFill>
              </a:rPr>
              <a:t> an algorithm, I can pay someone to build a website but </a:t>
            </a:r>
            <a:r>
              <a:rPr lang="en-US" sz="2800" b="1" dirty="0">
                <a:solidFill>
                  <a:srgbClr val="F3DE74"/>
                </a:solidFill>
              </a:rPr>
              <a:t>what I want is someone that is going to be thinking the human side through every step of the way</a:t>
            </a:r>
            <a:r>
              <a:rPr lang="en-US" sz="2800" dirty="0">
                <a:solidFill>
                  <a:prstClr val="white"/>
                </a:solidFill>
              </a:rPr>
              <a:t>, and when you build an algorithm and when you write a line of code you ask, </a:t>
            </a:r>
            <a:r>
              <a:rPr lang="en-US" sz="2800" b="1" dirty="0">
                <a:solidFill>
                  <a:srgbClr val="F3DE74"/>
                </a:solidFill>
              </a:rPr>
              <a:t>does this make sense in terms of the phenomena</a:t>
            </a:r>
            <a:r>
              <a:rPr lang="en-US" sz="2800" dirty="0">
                <a:solidFill>
                  <a:prstClr val="white"/>
                </a:solidFill>
              </a:rPr>
              <a:t> that I am trying to model or trying to interpret. </a:t>
            </a:r>
          </a:p>
          <a:p>
            <a:endParaRPr lang="en-US" dirty="0">
              <a:solidFill>
                <a:prstClr val="white"/>
              </a:solidFill>
            </a:endParaRPr>
          </a:p>
          <a:p>
            <a:r>
              <a:rPr lang="en-US" sz="1400" dirty="0">
                <a:solidFill>
                  <a:prstClr val="white"/>
                </a:solidFill>
              </a:rPr>
              <a:t>Joshua </a:t>
            </a:r>
            <a:r>
              <a:rPr lang="en-US" sz="1400" dirty="0" err="1">
                <a:solidFill>
                  <a:prstClr val="white"/>
                </a:solidFill>
              </a:rPr>
              <a:t>Introne</a:t>
            </a:r>
            <a:r>
              <a:rPr lang="en-US" sz="1400" dirty="0">
                <a:solidFill>
                  <a:prstClr val="white"/>
                </a:solidFill>
              </a:rPr>
              <a:t>, MSU, interviewed 26.7.13 for Sloan Big Data Project (http://www.oii.ox.ac.uk/research/projects/?id=98)</a:t>
            </a:r>
            <a:endParaRPr lang="en-GB" sz="1400" dirty="0">
              <a:solidFill>
                <a:prstClr val="white"/>
              </a:solidFill>
            </a:endParaRPr>
          </a:p>
        </p:txBody>
      </p:sp>
    </p:spTree>
    <p:extLst>
      <p:ext uri="{BB962C8B-B14F-4D97-AF65-F5344CB8AC3E}">
        <p14:creationId xmlns:p14="http://schemas.microsoft.com/office/powerpoint/2010/main" val="231671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Overview</a:t>
            </a:r>
            <a:endParaRPr lang="en-GB" dirty="0"/>
          </a:p>
        </p:txBody>
      </p:sp>
      <p:sp>
        <p:nvSpPr>
          <p:cNvPr id="3" name="Content Placeholder 2"/>
          <p:cNvSpPr>
            <a:spLocks noGrp="1"/>
          </p:cNvSpPr>
          <p:nvPr>
            <p:ph idx="1"/>
          </p:nvPr>
        </p:nvSpPr>
        <p:spPr/>
        <p:txBody>
          <a:bodyPr/>
          <a:lstStyle/>
          <a:p>
            <a:r>
              <a:rPr lang="en-GB" dirty="0" smtClean="0"/>
              <a:t>Background</a:t>
            </a:r>
          </a:p>
          <a:p>
            <a:r>
              <a:rPr lang="en-GB" dirty="0" smtClean="0"/>
              <a:t>Definitions</a:t>
            </a:r>
          </a:p>
          <a:p>
            <a:r>
              <a:rPr lang="en-GB" dirty="0" smtClean="0"/>
              <a:t>Three challenges: </a:t>
            </a:r>
          </a:p>
          <a:p>
            <a:pPr lvl="1"/>
            <a:r>
              <a:rPr lang="en-GB" dirty="0" smtClean="0"/>
              <a:t>Practical</a:t>
            </a:r>
          </a:p>
          <a:p>
            <a:pPr lvl="1"/>
            <a:r>
              <a:rPr lang="en-GB" dirty="0" smtClean="0"/>
              <a:t>Ethical </a:t>
            </a:r>
          </a:p>
          <a:p>
            <a:pPr lvl="1"/>
            <a:r>
              <a:rPr lang="en-GB" dirty="0" smtClean="0"/>
              <a:t>Epistemological</a:t>
            </a:r>
          </a:p>
          <a:p>
            <a:r>
              <a:rPr lang="en-GB" dirty="0" smtClean="0"/>
              <a:t>Future directions</a:t>
            </a:r>
          </a:p>
          <a:p>
            <a:pPr lvl="1"/>
            <a:endParaRPr lang="en-GB" dirty="0"/>
          </a:p>
        </p:txBody>
      </p:sp>
    </p:spTree>
    <p:extLst>
      <p:ext uri="{BB962C8B-B14F-4D97-AF65-F5344CB8AC3E}">
        <p14:creationId xmlns:p14="http://schemas.microsoft.com/office/powerpoint/2010/main" val="1868592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363" y="5661248"/>
            <a:ext cx="1509713" cy="777875"/>
          </a:xfrm>
          <a:prstGeom prst="rect">
            <a:avLst/>
          </a:prstGeom>
          <a:noFill/>
        </p:spPr>
      </p:pic>
      <p:pic>
        <p:nvPicPr>
          <p:cNvPr id="77830" name="Picture 6"/>
          <p:cNvPicPr>
            <a:picLocks noChangeAspect="1" noChangeArrowheads="1"/>
          </p:cNvPicPr>
          <p:nvPr/>
        </p:nvPicPr>
        <p:blipFill>
          <a:blip r:embed="rId4" cstate="print"/>
          <a:srcRect/>
          <a:stretch>
            <a:fillRect/>
          </a:stretch>
        </p:blipFill>
        <p:spPr bwMode="auto">
          <a:xfrm>
            <a:off x="71883" y="1538833"/>
            <a:ext cx="8964613" cy="3762375"/>
          </a:xfrm>
          <a:prstGeom prst="rect">
            <a:avLst/>
          </a:prstGeom>
          <a:noFill/>
        </p:spPr>
      </p:pic>
      <p:sp>
        <p:nvSpPr>
          <p:cNvPr id="77831" name="Text Box 7"/>
          <p:cNvSpPr txBox="1">
            <a:spLocks noChangeArrowheads="1"/>
          </p:cNvSpPr>
          <p:nvPr/>
        </p:nvSpPr>
        <p:spPr bwMode="auto">
          <a:xfrm>
            <a:off x="1763688" y="5733256"/>
            <a:ext cx="7129463" cy="417935"/>
          </a:xfrm>
          <a:prstGeom prst="rect">
            <a:avLst/>
          </a:prstGeom>
          <a:noFill/>
          <a:ln w="9525">
            <a:noFill/>
            <a:miter lim="800000"/>
            <a:headEnd/>
            <a:tailEnd/>
          </a:ln>
        </p:spPr>
        <p:txBody>
          <a:bodyPr lIns="0" tIns="0" rIns="0" bIns="0" anchorCtr="1">
            <a:spAutoFit/>
          </a:bodyPr>
          <a:lstStyle/>
          <a:p>
            <a:pPr>
              <a:lnSpc>
                <a:spcPct val="97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a:solidFill>
                  <a:prstClr val="white"/>
                </a:solidFill>
              </a:rPr>
              <a:t>Source: S.  </a:t>
            </a:r>
            <a:r>
              <a:rPr lang="en-GB" sz="1400" b="1" dirty="0" err="1">
                <a:solidFill>
                  <a:prstClr val="white"/>
                </a:solidFill>
              </a:rPr>
              <a:t>Wuchty</a:t>
            </a:r>
            <a:r>
              <a:rPr lang="en-GB" sz="1400" b="1" dirty="0">
                <a:solidFill>
                  <a:prstClr val="white"/>
                </a:solidFill>
              </a:rPr>
              <a:t> et al., (2007). The Increasing Dominance of Teams in Production of Knowledge.  </a:t>
            </a:r>
            <a:r>
              <a:rPr lang="en-GB" sz="1400" b="1" i="1" dirty="0">
                <a:solidFill>
                  <a:prstClr val="white"/>
                </a:solidFill>
              </a:rPr>
              <a:t>Science</a:t>
            </a:r>
            <a:r>
              <a:rPr lang="en-GB" sz="1400" b="1" dirty="0">
                <a:solidFill>
                  <a:prstClr val="white"/>
                </a:solidFill>
              </a:rPr>
              <a:t>  316, 1036 -1039.    </a:t>
            </a:r>
          </a:p>
        </p:txBody>
      </p:sp>
      <p:sp>
        <p:nvSpPr>
          <p:cNvPr id="77833" name="Rectangle 9"/>
          <p:cNvSpPr>
            <a:spLocks noGrp="1" noChangeArrowheads="1"/>
          </p:cNvSpPr>
          <p:nvPr>
            <p:ph type="title"/>
          </p:nvPr>
        </p:nvSpPr>
        <p:spPr>
          <a:xfrm>
            <a:off x="609600" y="274638"/>
            <a:ext cx="7924800" cy="706090"/>
          </a:xfrm>
        </p:spPr>
        <p:txBody>
          <a:bodyPr>
            <a:normAutofit fontScale="90000"/>
          </a:bodyPr>
          <a:lstStyle/>
          <a:p>
            <a:r>
              <a:rPr lang="en-GB" cap="none" dirty="0" smtClean="0"/>
              <a:t>The Growth Of Teams</a:t>
            </a:r>
            <a:endParaRPr lang="en-GB" cap="none" dirty="0"/>
          </a:p>
        </p:txBody>
      </p:sp>
    </p:spTree>
    <p:extLst>
      <p:ext uri="{BB962C8B-B14F-4D97-AF65-F5344CB8AC3E}">
        <p14:creationId xmlns:p14="http://schemas.microsoft.com/office/powerpoint/2010/main" val="145278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Combining technical and critical research: the case of web archives</a:t>
            </a:r>
            <a:endParaRPr lang="en-US" dirty="0"/>
          </a:p>
        </p:txBody>
      </p:sp>
      <p:sp>
        <p:nvSpPr>
          <p:cNvPr id="3" name="Content Placeholder 2"/>
          <p:cNvSpPr>
            <a:spLocks noGrp="1"/>
          </p:cNvSpPr>
          <p:nvPr>
            <p:ph idx="1"/>
          </p:nvPr>
        </p:nvSpPr>
        <p:spPr/>
        <p:txBody>
          <a:bodyPr/>
          <a:lstStyle/>
          <a:p>
            <a:r>
              <a:rPr lang="en-US" dirty="0" smtClean="0"/>
              <a:t>AHRC funded project ‘Big UK Domain Data for the Arts and Humanities’ – terabytes of archived web data from the .</a:t>
            </a:r>
            <a:r>
              <a:rPr lang="en-US" dirty="0" err="1" smtClean="0"/>
              <a:t>uk</a:t>
            </a:r>
            <a:r>
              <a:rPr lang="en-US" dirty="0" smtClean="0"/>
              <a:t> domain</a:t>
            </a:r>
          </a:p>
          <a:p>
            <a:r>
              <a:rPr lang="en-US" dirty="0" smtClean="0"/>
              <a:t>11 projects by trained humanities researchers (no prior web archive training)</a:t>
            </a:r>
          </a:p>
          <a:p>
            <a:r>
              <a:rPr lang="en-US" dirty="0" smtClean="0"/>
              <a:t>Technical support from the British Library</a:t>
            </a:r>
          </a:p>
          <a:p>
            <a:r>
              <a:rPr lang="en-US" dirty="0" smtClean="0"/>
              <a:t>Iterative approach to developing web archive research interface</a:t>
            </a:r>
            <a:endParaRPr lang="en-US" dirty="0"/>
          </a:p>
        </p:txBody>
      </p:sp>
    </p:spTree>
    <p:extLst>
      <p:ext uri="{BB962C8B-B14F-4D97-AF65-F5344CB8AC3E}">
        <p14:creationId xmlns:p14="http://schemas.microsoft.com/office/powerpoint/2010/main" val="333771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Humanities research questions include...</a:t>
            </a:r>
            <a:endParaRPr lang="en-US" dirty="0"/>
          </a:p>
        </p:txBody>
      </p:sp>
      <p:sp>
        <p:nvSpPr>
          <p:cNvPr id="3" name="Content Placeholder 2"/>
          <p:cNvSpPr>
            <a:spLocks noGrp="1"/>
          </p:cNvSpPr>
          <p:nvPr>
            <p:ph idx="1"/>
          </p:nvPr>
        </p:nvSpPr>
        <p:spPr/>
        <p:txBody>
          <a:bodyPr/>
          <a:lstStyle/>
          <a:p>
            <a:r>
              <a:rPr lang="en-US" dirty="0" smtClean="0"/>
              <a:t>Disability standards on UK websites</a:t>
            </a:r>
          </a:p>
          <a:p>
            <a:r>
              <a:rPr lang="en-US" dirty="0" smtClean="0"/>
              <a:t>Online networks for the poetry community</a:t>
            </a:r>
          </a:p>
          <a:p>
            <a:r>
              <a:rPr lang="en-US" dirty="0" smtClean="0"/>
              <a:t>Ministry of </a:t>
            </a:r>
            <a:r>
              <a:rPr lang="en-US" dirty="0" err="1" smtClean="0"/>
              <a:t>Defence</a:t>
            </a:r>
            <a:r>
              <a:rPr lang="en-US" dirty="0" smtClean="0"/>
              <a:t> recruitment strategy</a:t>
            </a:r>
          </a:p>
          <a:p>
            <a:r>
              <a:rPr lang="en-US" dirty="0" smtClean="0"/>
              <a:t>British </a:t>
            </a:r>
            <a:r>
              <a:rPr lang="en-US" dirty="0" err="1" smtClean="0"/>
              <a:t>Euroscepticism</a:t>
            </a:r>
            <a:endParaRPr lang="en-US" dirty="0" smtClean="0"/>
          </a:p>
          <a:p>
            <a:r>
              <a:rPr lang="en-US" dirty="0" err="1" smtClean="0"/>
              <a:t>Ethnosemiotic</a:t>
            </a:r>
            <a:r>
              <a:rPr lang="en-US" dirty="0" smtClean="0"/>
              <a:t> study of London French</a:t>
            </a:r>
            <a:endParaRPr lang="en-US" dirty="0"/>
          </a:p>
        </p:txBody>
      </p:sp>
    </p:spTree>
    <p:extLst>
      <p:ext uri="{BB962C8B-B14F-4D97-AF65-F5344CB8AC3E}">
        <p14:creationId xmlns:p14="http://schemas.microsoft.com/office/powerpoint/2010/main" val="254348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Addressing the practical challenges</a:t>
            </a:r>
            <a:endParaRPr lang="en-US" dirty="0"/>
          </a:p>
        </p:txBody>
      </p:sp>
      <p:sp>
        <p:nvSpPr>
          <p:cNvPr id="3" name="Content Placeholder 2"/>
          <p:cNvSpPr>
            <a:spLocks noGrp="1"/>
          </p:cNvSpPr>
          <p:nvPr>
            <p:ph idx="1"/>
          </p:nvPr>
        </p:nvSpPr>
        <p:spPr/>
        <p:txBody>
          <a:bodyPr/>
          <a:lstStyle/>
          <a:p>
            <a:pPr marL="0" indent="0">
              <a:buNone/>
            </a:pPr>
            <a:r>
              <a:rPr lang="en-US" dirty="0" smtClean="0"/>
              <a:t>Recommendations:</a:t>
            </a:r>
          </a:p>
          <a:p>
            <a:r>
              <a:rPr lang="en-US" dirty="0" smtClean="0"/>
              <a:t>Draw on skills from across the academic spectrum ...</a:t>
            </a:r>
          </a:p>
          <a:p>
            <a:r>
              <a:rPr lang="en-US" dirty="0" smtClean="0"/>
              <a:t>... but infuse social science and humanities curricula with more technical big data training and experience</a:t>
            </a:r>
            <a:endParaRPr lang="en-US" dirty="0"/>
          </a:p>
        </p:txBody>
      </p:sp>
    </p:spTree>
    <p:extLst>
      <p:ext uri="{BB962C8B-B14F-4D97-AF65-F5344CB8AC3E}">
        <p14:creationId xmlns:p14="http://schemas.microsoft.com/office/powerpoint/2010/main" val="3461043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Three challenges of using big data</a:t>
            </a:r>
            <a:endParaRPr lang="en-US" dirty="0"/>
          </a:p>
        </p:txBody>
      </p:sp>
      <p:sp>
        <p:nvSpPr>
          <p:cNvPr id="3" name="Content Placeholder 2"/>
          <p:cNvSpPr>
            <a:spLocks noGrp="1"/>
          </p:cNvSpPr>
          <p:nvPr>
            <p:ph idx="1"/>
          </p:nvPr>
        </p:nvSpPr>
        <p:spPr/>
        <p:txBody>
          <a:bodyPr/>
          <a:lstStyle/>
          <a:p>
            <a:r>
              <a:rPr lang="en-US" dirty="0" smtClean="0"/>
              <a:t>Practical</a:t>
            </a:r>
          </a:p>
          <a:p>
            <a:r>
              <a:rPr lang="en-US" dirty="0" smtClean="0">
                <a:latin typeface="Helvetica Neue Medium"/>
                <a:cs typeface="Helvetica Neue Medium"/>
              </a:rPr>
              <a:t>Epistemological</a:t>
            </a:r>
          </a:p>
          <a:p>
            <a:r>
              <a:rPr lang="en-US" dirty="0" smtClean="0"/>
              <a:t>Ethical</a:t>
            </a:r>
          </a:p>
          <a:p>
            <a:endParaRPr lang="en-US" dirty="0"/>
          </a:p>
        </p:txBody>
      </p:sp>
    </p:spTree>
    <p:extLst>
      <p:ext uri="{BB962C8B-B14F-4D97-AF65-F5344CB8AC3E}">
        <p14:creationId xmlns:p14="http://schemas.microsoft.com/office/powerpoint/2010/main" val="2258921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epistemological challenge</a:t>
            </a:r>
            <a:endParaRPr lang="en-US" dirty="0"/>
          </a:p>
        </p:txBody>
      </p:sp>
      <p:sp>
        <p:nvSpPr>
          <p:cNvPr id="3" name="Content Placeholder 2"/>
          <p:cNvSpPr>
            <a:spLocks noGrp="1"/>
          </p:cNvSpPr>
          <p:nvPr>
            <p:ph idx="1"/>
          </p:nvPr>
        </p:nvSpPr>
        <p:spPr/>
        <p:txBody>
          <a:bodyPr/>
          <a:lstStyle/>
          <a:p>
            <a:r>
              <a:rPr lang="en-US" dirty="0" smtClean="0"/>
              <a:t>Causation and correlation</a:t>
            </a:r>
          </a:p>
          <a:p>
            <a:r>
              <a:rPr lang="en-US" dirty="0" smtClean="0"/>
              <a:t>Challenges of public opinion research</a:t>
            </a:r>
          </a:p>
          <a:p>
            <a:r>
              <a:rPr lang="en-US" dirty="0" smtClean="0"/>
              <a:t>Understanding data in context</a:t>
            </a:r>
            <a:endParaRPr lang="en-US" dirty="0"/>
          </a:p>
        </p:txBody>
      </p:sp>
    </p:spTree>
    <p:extLst>
      <p:ext uri="{BB962C8B-B14F-4D97-AF65-F5344CB8AC3E}">
        <p14:creationId xmlns:p14="http://schemas.microsoft.com/office/powerpoint/2010/main" val="206114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6778" y="1248429"/>
            <a:ext cx="8283222" cy="3908763"/>
          </a:xfrm>
          <a:prstGeom prst="rect">
            <a:avLst/>
          </a:prstGeom>
        </p:spPr>
        <p:txBody>
          <a:bodyPr wrap="square">
            <a:spAutoFit/>
          </a:bodyPr>
          <a:lstStyle/>
          <a:p>
            <a:pPr marL="533400"/>
            <a:r>
              <a:rPr lang="en-US" sz="6000" b="1" dirty="0" smtClean="0">
                <a:solidFill>
                  <a:srgbClr val="8EB4E3"/>
                </a:solidFill>
              </a:rPr>
              <a:t>“</a:t>
            </a:r>
            <a:r>
              <a:rPr lang="en-GB" sz="2400" dirty="0">
                <a:solidFill>
                  <a:srgbClr val="FFFFFF"/>
                </a:solidFill>
              </a:rPr>
              <a:t>Big Data is all about correlation; it’s not about causation, which means that you don’t need to have a theory beforehand.  </a:t>
            </a:r>
            <a:r>
              <a:rPr lang="en-GB" sz="2400" dirty="0">
                <a:solidFill>
                  <a:srgbClr val="8EB4E3"/>
                </a:solidFill>
              </a:rPr>
              <a:t>You just start looking for correlation </a:t>
            </a:r>
            <a:r>
              <a:rPr lang="en-GB" sz="2400" dirty="0">
                <a:solidFill>
                  <a:srgbClr val="FFFFFF"/>
                </a:solidFill>
              </a:rPr>
              <a:t>… so you don’t have any idea about the structure of the data, you just find a funny correlation</a:t>
            </a:r>
            <a:r>
              <a:rPr lang="en-GB" sz="2400" dirty="0" smtClean="0">
                <a:solidFill>
                  <a:srgbClr val="FFFFFF"/>
                </a:solidFill>
              </a:rPr>
              <a:t>.”</a:t>
            </a:r>
            <a:r>
              <a:rPr lang="en-GB" sz="2400" dirty="0" smtClean="0">
                <a:solidFill>
                  <a:srgbClr val="FFFFFF"/>
                </a:solidFill>
                <a:effectLst/>
              </a:rPr>
              <a:t> </a:t>
            </a:r>
            <a:endParaRPr lang="en-US" sz="2800" dirty="0" smtClean="0">
              <a:solidFill>
                <a:srgbClr val="FFFFFF"/>
              </a:solidFill>
            </a:endParaRPr>
          </a:p>
          <a:p>
            <a:pPr marL="533400"/>
            <a:endParaRPr lang="en-US" sz="2800" dirty="0" smtClean="0">
              <a:solidFill>
                <a:prstClr val="white"/>
              </a:solidFill>
            </a:endParaRPr>
          </a:p>
          <a:p>
            <a:pPr marL="533400"/>
            <a:r>
              <a:rPr lang="en-US" sz="2800" dirty="0" smtClean="0">
                <a:solidFill>
                  <a:prstClr val="white"/>
                </a:solidFill>
              </a:rPr>
              <a:t>Sara </a:t>
            </a:r>
            <a:r>
              <a:rPr lang="en-US" sz="2800" dirty="0" err="1" smtClean="0">
                <a:solidFill>
                  <a:prstClr val="white"/>
                </a:solidFill>
              </a:rPr>
              <a:t>Esposti</a:t>
            </a:r>
            <a:r>
              <a:rPr lang="en-US" sz="2800" dirty="0" smtClean="0">
                <a:solidFill>
                  <a:prstClr val="white"/>
                </a:solidFill>
              </a:rPr>
              <a:t>, Open University Business School </a:t>
            </a:r>
            <a:endParaRPr lang="en-US" sz="2800" dirty="0">
              <a:solidFill>
                <a:prstClr val="white"/>
              </a:solidFill>
            </a:endParaRPr>
          </a:p>
          <a:p>
            <a:pPr marL="533400"/>
            <a:endParaRPr lang="en-GB" sz="3600" dirty="0">
              <a:solidFill>
                <a:prstClr val="white"/>
              </a:solidFill>
            </a:endParaRPr>
          </a:p>
        </p:txBody>
      </p:sp>
      <p:sp>
        <p:nvSpPr>
          <p:cNvPr id="3" name="Title 1"/>
          <p:cNvSpPr>
            <a:spLocks noGrp="1"/>
          </p:cNvSpPr>
          <p:nvPr>
            <p:ph type="title"/>
          </p:nvPr>
        </p:nvSpPr>
        <p:spPr>
          <a:xfrm>
            <a:off x="457200" y="274638"/>
            <a:ext cx="8229600" cy="1143000"/>
          </a:xfrm>
        </p:spPr>
        <p:txBody>
          <a:bodyPr/>
          <a:lstStyle/>
          <a:p>
            <a:r>
              <a:rPr lang="en-US" dirty="0" smtClean="0"/>
              <a:t>Forgetting causation?</a:t>
            </a:r>
            <a:endParaRPr lang="en-US" dirty="0"/>
          </a:p>
        </p:txBody>
      </p:sp>
    </p:spTree>
    <p:extLst>
      <p:ext uri="{BB962C8B-B14F-4D97-AF65-F5344CB8AC3E}">
        <p14:creationId xmlns:p14="http://schemas.microsoft.com/office/powerpoint/2010/main" val="219501953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908720"/>
            <a:ext cx="8283222" cy="5078313"/>
          </a:xfrm>
          <a:prstGeom prst="rect">
            <a:avLst/>
          </a:prstGeom>
        </p:spPr>
        <p:txBody>
          <a:bodyPr wrap="square">
            <a:spAutoFit/>
          </a:bodyPr>
          <a:lstStyle/>
          <a:p>
            <a:pPr marL="533400"/>
            <a:endParaRPr lang="en-US" sz="2800" dirty="0">
              <a:solidFill>
                <a:prstClr val="white"/>
              </a:solidFill>
            </a:endParaRPr>
          </a:p>
          <a:p>
            <a:pPr marL="533400"/>
            <a:r>
              <a:rPr lang="en-US" sz="6000" b="1" dirty="0" smtClean="0">
                <a:solidFill>
                  <a:srgbClr val="8EB4E3"/>
                </a:solidFill>
              </a:rPr>
              <a:t>“</a:t>
            </a:r>
            <a:r>
              <a:rPr lang="en-GB" sz="2400" dirty="0">
                <a:solidFill>
                  <a:srgbClr val="FFFFFF"/>
                </a:solidFill>
              </a:rPr>
              <a:t>a central concern of social science is, we don’t just want to find statistical associations, we actually want to </a:t>
            </a:r>
            <a:r>
              <a:rPr lang="en-GB" sz="2400" dirty="0">
                <a:solidFill>
                  <a:srgbClr val="8EB4E3"/>
                </a:solidFill>
              </a:rPr>
              <a:t>uncover the underlying causal processes by which social systems work </a:t>
            </a:r>
            <a:r>
              <a:rPr lang="en-GB" sz="2400" dirty="0">
                <a:solidFill>
                  <a:srgbClr val="FFFFFF"/>
                </a:solidFill>
              </a:rPr>
              <a:t>... The data themselves don’t tell you about cause and effect, there’s actually a very complex often, complex inferential process you have to go through in order to extract from the data the things that you really care about</a:t>
            </a:r>
            <a:r>
              <a:rPr lang="en-GB" sz="2400" dirty="0" smtClean="0">
                <a:solidFill>
                  <a:srgbClr val="FFFFFF"/>
                </a:solidFill>
                <a:effectLst/>
              </a:rPr>
              <a:t> </a:t>
            </a:r>
            <a:endParaRPr lang="en-US" sz="2800" dirty="0" smtClean="0">
              <a:solidFill>
                <a:srgbClr val="FFFFFF"/>
              </a:solidFill>
            </a:endParaRPr>
          </a:p>
          <a:p>
            <a:pPr marL="533400"/>
            <a:endParaRPr lang="en-US" sz="2800" dirty="0" smtClean="0">
              <a:solidFill>
                <a:prstClr val="white"/>
              </a:solidFill>
            </a:endParaRPr>
          </a:p>
          <a:p>
            <a:pPr marL="533400"/>
            <a:r>
              <a:rPr lang="en-US" sz="2800" dirty="0" smtClean="0">
                <a:solidFill>
                  <a:prstClr val="white"/>
                </a:solidFill>
              </a:rPr>
              <a:t>David Jensen, University of Massachusetts</a:t>
            </a:r>
            <a:endParaRPr lang="en-US" sz="2800" dirty="0">
              <a:solidFill>
                <a:prstClr val="white"/>
              </a:solidFill>
            </a:endParaRPr>
          </a:p>
          <a:p>
            <a:pPr marL="533400"/>
            <a:endParaRPr lang="en-GB" sz="3600" dirty="0">
              <a:solidFill>
                <a:prstClr val="white"/>
              </a:solidFill>
            </a:endParaRPr>
          </a:p>
        </p:txBody>
      </p:sp>
      <p:sp>
        <p:nvSpPr>
          <p:cNvPr id="3" name="Title 1"/>
          <p:cNvSpPr>
            <a:spLocks noGrp="1"/>
          </p:cNvSpPr>
          <p:nvPr>
            <p:ph type="title"/>
          </p:nvPr>
        </p:nvSpPr>
        <p:spPr>
          <a:xfrm>
            <a:off x="457200" y="274638"/>
            <a:ext cx="8229600" cy="1143000"/>
          </a:xfrm>
        </p:spPr>
        <p:txBody>
          <a:bodyPr/>
          <a:lstStyle/>
          <a:p>
            <a:r>
              <a:rPr lang="en-US" dirty="0" smtClean="0"/>
              <a:t>Forgetting causation?</a:t>
            </a:r>
            <a:endParaRPr lang="en-US" dirty="0"/>
          </a:p>
        </p:txBody>
      </p:sp>
    </p:spTree>
    <p:extLst>
      <p:ext uri="{BB962C8B-B14F-4D97-AF65-F5344CB8AC3E}">
        <p14:creationId xmlns:p14="http://schemas.microsoft.com/office/powerpoint/2010/main" val="339084960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908720"/>
            <a:ext cx="8283222" cy="5139869"/>
          </a:xfrm>
          <a:prstGeom prst="rect">
            <a:avLst/>
          </a:prstGeom>
        </p:spPr>
        <p:txBody>
          <a:bodyPr wrap="square">
            <a:spAutoFit/>
          </a:bodyPr>
          <a:lstStyle/>
          <a:p>
            <a:pPr marL="533400"/>
            <a:endParaRPr lang="en-US" sz="2800" dirty="0">
              <a:solidFill>
                <a:prstClr val="white"/>
              </a:solidFill>
            </a:endParaRPr>
          </a:p>
          <a:p>
            <a:pPr marL="533400"/>
            <a:r>
              <a:rPr lang="en-US" sz="6000" b="1" dirty="0" smtClean="0">
                <a:solidFill>
                  <a:srgbClr val="8EB4E3"/>
                </a:solidFill>
              </a:rPr>
              <a:t>“</a:t>
            </a:r>
            <a:r>
              <a:rPr lang="en-GB" sz="2400" dirty="0">
                <a:solidFill>
                  <a:srgbClr val="FFFFFF"/>
                </a:solidFill>
              </a:rPr>
              <a:t>I’ve been talking to some computer scientists who are rising stars, they’re really doing well, and they acknowledge that the way in which the field works, </a:t>
            </a:r>
            <a:r>
              <a:rPr lang="en-GB" sz="2400" dirty="0">
                <a:solidFill>
                  <a:srgbClr val="8EB4E3"/>
                </a:solidFill>
              </a:rPr>
              <a:t>novelty is the key issue</a:t>
            </a:r>
            <a:r>
              <a:rPr lang="en-GB" sz="2400" dirty="0">
                <a:solidFill>
                  <a:srgbClr val="FFFFFF"/>
                </a:solidFill>
              </a:rPr>
              <a:t>. And so there’s always an incentive or a pressure to keep on doing new stuff with new data, even though they might have </a:t>
            </a:r>
            <a:r>
              <a:rPr lang="en-GB" sz="2400" dirty="0">
                <a:solidFill>
                  <a:srgbClr val="8EB4E3"/>
                </a:solidFill>
              </a:rPr>
              <a:t>wanted to go into more depth </a:t>
            </a:r>
            <a:r>
              <a:rPr lang="en-GB" sz="2400" dirty="0">
                <a:solidFill>
                  <a:srgbClr val="FFFFFF"/>
                </a:solidFill>
              </a:rPr>
              <a:t>into something.</a:t>
            </a:r>
            <a:r>
              <a:rPr lang="en-GB" sz="2400" dirty="0" smtClean="0">
                <a:solidFill>
                  <a:srgbClr val="FFFFFF"/>
                </a:solidFill>
                <a:effectLst/>
              </a:rPr>
              <a:t> </a:t>
            </a:r>
            <a:endParaRPr lang="en-US" sz="2800" dirty="0" smtClean="0">
              <a:solidFill>
                <a:srgbClr val="FFFFFF"/>
              </a:solidFill>
            </a:endParaRPr>
          </a:p>
          <a:p>
            <a:pPr marL="533400"/>
            <a:endParaRPr lang="en-US" sz="2800" dirty="0" smtClean="0">
              <a:solidFill>
                <a:prstClr val="white"/>
              </a:solidFill>
            </a:endParaRPr>
          </a:p>
          <a:p>
            <a:pPr marL="533400"/>
            <a:r>
              <a:rPr lang="en-US" sz="2800" dirty="0" smtClean="0">
                <a:solidFill>
                  <a:prstClr val="white"/>
                </a:solidFill>
              </a:rPr>
              <a:t>Sandra Gonzalez-</a:t>
            </a:r>
            <a:r>
              <a:rPr lang="en-US" sz="2800" dirty="0" err="1" smtClean="0">
                <a:solidFill>
                  <a:prstClr val="white"/>
                </a:solidFill>
              </a:rPr>
              <a:t>Bailon</a:t>
            </a:r>
            <a:r>
              <a:rPr lang="en-US" sz="2800" dirty="0" smtClean="0">
                <a:solidFill>
                  <a:prstClr val="white"/>
                </a:solidFill>
              </a:rPr>
              <a:t>, Annenberg School of Communication, University of Pennsylvania</a:t>
            </a:r>
            <a:endParaRPr lang="en-US" sz="2800" dirty="0">
              <a:solidFill>
                <a:prstClr val="white"/>
              </a:solidFill>
            </a:endParaRPr>
          </a:p>
          <a:p>
            <a:pPr marL="533400"/>
            <a:endParaRPr lang="en-GB" sz="3600" dirty="0">
              <a:solidFill>
                <a:prstClr val="white"/>
              </a:solidFill>
            </a:endParaRPr>
          </a:p>
        </p:txBody>
      </p:sp>
      <p:sp>
        <p:nvSpPr>
          <p:cNvPr id="3" name="Title 1"/>
          <p:cNvSpPr>
            <a:spLocks noGrp="1"/>
          </p:cNvSpPr>
          <p:nvPr>
            <p:ph type="title"/>
          </p:nvPr>
        </p:nvSpPr>
        <p:spPr>
          <a:xfrm>
            <a:off x="457200" y="274638"/>
            <a:ext cx="8229600" cy="1143000"/>
          </a:xfrm>
        </p:spPr>
        <p:txBody>
          <a:bodyPr/>
          <a:lstStyle/>
          <a:p>
            <a:r>
              <a:rPr lang="en-US" dirty="0" smtClean="0"/>
              <a:t>Forgetting causation?</a:t>
            </a:r>
            <a:endParaRPr lang="en-US" dirty="0"/>
          </a:p>
        </p:txBody>
      </p:sp>
    </p:spTree>
    <p:extLst>
      <p:ext uri="{BB962C8B-B14F-4D97-AF65-F5344CB8AC3E}">
        <p14:creationId xmlns:p14="http://schemas.microsoft.com/office/powerpoint/2010/main" val="37724493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6778" y="499534"/>
            <a:ext cx="8283222" cy="5509201"/>
          </a:xfrm>
          <a:prstGeom prst="rect">
            <a:avLst/>
          </a:prstGeom>
        </p:spPr>
        <p:txBody>
          <a:bodyPr wrap="square">
            <a:spAutoFit/>
          </a:bodyPr>
          <a:lstStyle/>
          <a:p>
            <a:pPr marL="533400"/>
            <a:endParaRPr lang="en-US" sz="2800" dirty="0">
              <a:solidFill>
                <a:prstClr val="white"/>
              </a:solidFill>
            </a:endParaRPr>
          </a:p>
          <a:p>
            <a:pPr marL="533400"/>
            <a:endParaRPr lang="en-US" sz="2800" dirty="0" smtClean="0">
              <a:solidFill>
                <a:prstClr val="white"/>
              </a:solidFill>
            </a:endParaRPr>
          </a:p>
          <a:p>
            <a:pPr marL="533400"/>
            <a:r>
              <a:rPr lang="en-US" sz="6000" b="1" dirty="0" smtClean="0">
                <a:solidFill>
                  <a:srgbClr val="8EB4E3"/>
                </a:solidFill>
              </a:rPr>
              <a:t>“</a:t>
            </a:r>
            <a:r>
              <a:rPr lang="en-GB" sz="2400" dirty="0">
                <a:solidFill>
                  <a:srgbClr val="FFFFFF"/>
                </a:solidFill>
              </a:rPr>
              <a:t>i</a:t>
            </a:r>
            <a:r>
              <a:rPr lang="en-GB" sz="2400" dirty="0" smtClean="0">
                <a:solidFill>
                  <a:srgbClr val="FFFFFF"/>
                </a:solidFill>
              </a:rPr>
              <a:t>f you look at the data long enough you’ll find </a:t>
            </a:r>
            <a:r>
              <a:rPr lang="en-GB" sz="2400" dirty="0" smtClean="0">
                <a:solidFill>
                  <a:srgbClr val="8EB4E3"/>
                </a:solidFill>
              </a:rPr>
              <a:t>predictive signals that are in fact completely spurious</a:t>
            </a:r>
            <a:r>
              <a:rPr lang="en-GB" sz="2400" dirty="0" smtClean="0">
                <a:solidFill>
                  <a:srgbClr val="FFFFFF"/>
                </a:solidFill>
              </a:rPr>
              <a:t>...for about, I think a 20 or 25 year period, the US stock market was perfectly correlated with the level of butter production in Bangladesh … if you look at hundreds and hundreds of these indicators, eventually you'll find something that just by pure chance matches what you're looking for.</a:t>
            </a:r>
            <a:r>
              <a:rPr lang="en-GB" sz="2400" dirty="0" smtClean="0">
                <a:solidFill>
                  <a:srgbClr val="FFFFFF"/>
                </a:solidFill>
                <a:effectLst/>
              </a:rPr>
              <a:t> </a:t>
            </a:r>
            <a:r>
              <a:rPr lang="en-US" sz="2400" dirty="0" smtClean="0">
                <a:solidFill>
                  <a:srgbClr val="FFFFFF"/>
                </a:solidFill>
              </a:rPr>
              <a:t>”</a:t>
            </a:r>
          </a:p>
          <a:p>
            <a:pPr marL="533400"/>
            <a:endParaRPr lang="en-US" sz="2800" dirty="0" smtClean="0">
              <a:solidFill>
                <a:prstClr val="white"/>
              </a:solidFill>
            </a:endParaRPr>
          </a:p>
          <a:p>
            <a:pPr marL="533400"/>
            <a:r>
              <a:rPr lang="en-US" sz="2800" dirty="0" smtClean="0">
                <a:solidFill>
                  <a:prstClr val="white"/>
                </a:solidFill>
              </a:rPr>
              <a:t>Mike </a:t>
            </a:r>
            <a:r>
              <a:rPr lang="en-US" sz="2800" dirty="0" err="1" smtClean="0">
                <a:solidFill>
                  <a:prstClr val="white"/>
                </a:solidFill>
              </a:rPr>
              <a:t>Cafarella</a:t>
            </a:r>
            <a:r>
              <a:rPr lang="en-US" sz="2800" dirty="0" smtClean="0">
                <a:solidFill>
                  <a:prstClr val="white"/>
                </a:solidFill>
              </a:rPr>
              <a:t>, University of Michigan</a:t>
            </a:r>
          </a:p>
          <a:p>
            <a:pPr marL="533400"/>
            <a:endParaRPr lang="en-GB" sz="3600" dirty="0">
              <a:solidFill>
                <a:prstClr val="white"/>
              </a:solidFill>
            </a:endParaRPr>
          </a:p>
        </p:txBody>
      </p:sp>
      <p:sp>
        <p:nvSpPr>
          <p:cNvPr id="3" name="Title 1"/>
          <p:cNvSpPr>
            <a:spLocks noGrp="1"/>
          </p:cNvSpPr>
          <p:nvPr>
            <p:ph type="title"/>
          </p:nvPr>
        </p:nvSpPr>
        <p:spPr>
          <a:xfrm>
            <a:off x="457200" y="274638"/>
            <a:ext cx="8229600" cy="1143000"/>
          </a:xfrm>
        </p:spPr>
        <p:txBody>
          <a:bodyPr/>
          <a:lstStyle/>
          <a:p>
            <a:r>
              <a:rPr lang="en-US" dirty="0" smtClean="0"/>
              <a:t>Forgetting causation?</a:t>
            </a:r>
            <a:endParaRPr lang="en-US" dirty="0"/>
          </a:p>
        </p:txBody>
      </p:sp>
    </p:spTree>
    <p:extLst>
      <p:ext uri="{BB962C8B-B14F-4D97-AF65-F5344CB8AC3E}">
        <p14:creationId xmlns:p14="http://schemas.microsoft.com/office/powerpoint/2010/main" val="30048772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89689"/>
          </a:xfrm>
        </p:spPr>
        <p:txBody>
          <a:bodyPr>
            <a:normAutofit/>
          </a:bodyPr>
          <a:lstStyle/>
          <a:p>
            <a:r>
              <a:rPr lang="en-GB" dirty="0" smtClean="0">
                <a:solidFill>
                  <a:schemeClr val="bg1"/>
                </a:solidFill>
              </a:rPr>
              <a:t>Research Assistant at the Oxford Internet Institute, 2013 - present</a:t>
            </a:r>
          </a:p>
          <a:p>
            <a:r>
              <a:rPr lang="en-GB" dirty="0" smtClean="0">
                <a:solidFill>
                  <a:schemeClr val="bg1"/>
                </a:solidFill>
              </a:rPr>
              <a:t>Projects:</a:t>
            </a:r>
          </a:p>
          <a:p>
            <a:pPr lvl="1"/>
            <a:r>
              <a:rPr lang="en-GB" dirty="0" smtClean="0">
                <a:solidFill>
                  <a:schemeClr val="bg1"/>
                </a:solidFill>
              </a:rPr>
              <a:t>Accessing and Using Big Data to Advance Social Science Knowledge</a:t>
            </a:r>
          </a:p>
          <a:p>
            <a:pPr lvl="1"/>
            <a:r>
              <a:rPr lang="en-GB" dirty="0" smtClean="0">
                <a:solidFill>
                  <a:schemeClr val="bg1"/>
                </a:solidFill>
              </a:rPr>
              <a:t>Big UK Domain Data for the Arts and Humanities</a:t>
            </a:r>
          </a:p>
          <a:p>
            <a:pPr lvl="1"/>
            <a:r>
              <a:rPr lang="en-GB" dirty="0" smtClean="0">
                <a:solidFill>
                  <a:schemeClr val="bg1"/>
                </a:solidFill>
              </a:rPr>
              <a:t>Editing the Public Sphere</a:t>
            </a:r>
          </a:p>
          <a:p>
            <a:pPr marL="0" indent="0">
              <a:buNone/>
            </a:pPr>
            <a:endParaRPr lang="en-US" dirty="0">
              <a:solidFill>
                <a:schemeClr val="bg1"/>
              </a:solidFill>
            </a:endParaRPr>
          </a:p>
        </p:txBody>
      </p:sp>
      <p:sp>
        <p:nvSpPr>
          <p:cNvPr id="5" name="Title 1"/>
          <p:cNvSpPr>
            <a:spLocks noGrp="1"/>
          </p:cNvSpPr>
          <p:nvPr>
            <p:ph type="title"/>
          </p:nvPr>
        </p:nvSpPr>
        <p:spPr>
          <a:xfrm>
            <a:off x="457200" y="274638"/>
            <a:ext cx="8229600" cy="1143000"/>
          </a:xfrm>
        </p:spPr>
        <p:txBody>
          <a:bodyPr>
            <a:normAutofit/>
          </a:bodyPr>
          <a:lstStyle/>
          <a:p>
            <a:r>
              <a:rPr lang="en-GB" dirty="0" smtClean="0"/>
              <a:t>Background</a:t>
            </a:r>
            <a:endParaRPr lang="en-GB" dirty="0"/>
          </a:p>
        </p:txBody>
      </p:sp>
    </p:spTree>
    <p:extLst>
      <p:ext uri="{BB962C8B-B14F-4D97-AF65-F5344CB8AC3E}">
        <p14:creationId xmlns:p14="http://schemas.microsoft.com/office/powerpoint/2010/main" val="144047140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Grappling with unique big data challenges: the case of public opinion</a:t>
            </a:r>
            <a:endParaRPr lang="en-GB" dirty="0"/>
          </a:p>
        </p:txBody>
      </p:sp>
      <p:sp>
        <p:nvSpPr>
          <p:cNvPr id="3" name="Content Placeholder 2"/>
          <p:cNvSpPr>
            <a:spLocks noGrp="1"/>
          </p:cNvSpPr>
          <p:nvPr>
            <p:ph idx="1"/>
          </p:nvPr>
        </p:nvSpPr>
        <p:spPr>
          <a:xfrm>
            <a:off x="155575" y="1484784"/>
            <a:ext cx="6000601" cy="4997152"/>
          </a:xfrm>
        </p:spPr>
        <p:txBody>
          <a:bodyPr>
            <a:normAutofit fontScale="92500" lnSpcReduction="10000"/>
          </a:bodyPr>
          <a:lstStyle/>
          <a:p>
            <a:r>
              <a:rPr lang="en-GB" dirty="0" smtClean="0"/>
              <a:t>The notion of public opinion was enlivened by the coffee houses of 17</a:t>
            </a:r>
            <a:r>
              <a:rPr lang="en-GB" baseline="30000" dirty="0" smtClean="0"/>
              <a:t>th</a:t>
            </a:r>
            <a:r>
              <a:rPr lang="en-GB" dirty="0" smtClean="0"/>
              <a:t> Century Europe</a:t>
            </a:r>
          </a:p>
          <a:p>
            <a:r>
              <a:rPr lang="en-GB" dirty="0" smtClean="0"/>
              <a:t>Inferential statistics provided a rigorous, replicable basis for reporting public opinion, based on a random sample and MOE </a:t>
            </a:r>
          </a:p>
          <a:p>
            <a:r>
              <a:rPr lang="en-GB" dirty="0" smtClean="0"/>
              <a:t>Remained expensive, random sample difficult to construct, response rates dwindling</a:t>
            </a:r>
          </a:p>
          <a:p>
            <a:r>
              <a:rPr lang="en-GB" dirty="0" smtClean="0"/>
              <a:t>But: Bourdieu’s critiques</a:t>
            </a:r>
            <a:endParaRPr lang="en-GB" dirty="0"/>
          </a:p>
        </p:txBody>
      </p:sp>
      <p:pic>
        <p:nvPicPr>
          <p:cNvPr id="1026" name="Picture 2" descr="coffee hous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28184" y="1700808"/>
            <a:ext cx="2381176" cy="236530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hQREBQUExMVFRUSFRQYGBIXFBUXGBQVExoVFRUSFRUYHCYfFxsjGRYUHy8gIycpLC0sFR8xNzAqNSYrLCkBCQoKDgwOFQ8PGiwkHSQpLCwsLCksLCwpKSwpLSwsKSwpLCwsLCwpLCwsKSkpLCwsKSkpLCwpKSwsKSksKSksKf/AABEIAOEA4QMBIgACEQEDEQH/xAAcAAEAAgIDAQAAAAAAAAAAAAAABgcEBQIDCAH/xABJEAACAgECAwUFBgIGBgkFAAABAgADEQQSBSExBgcTQVEiMmFxgRRCUpGhsSMzCGJykqLRFUOCssHxJFNzg5PD0uHwFjREVGP/xAAZAQEBAQEBAQAAAAAAAAAAAAAAAQIDBAX/xAAhEQEBAAIBBAIDAAAAAAAAAAAAAQIRIRIxQWEDUSIyM//aAAwDAQACEQMRAD8AvGIiAiIgIiICIiAiIgIiICIiAiIgIiICIiAiIgIiICIiAiIgIiICIiAiIgIiICIiAiIgIiICIiAiIgIiICIiAiIgIiICIiAiIgIiICIiAiIgIiV72071E025NPtZlzuubmikdVUD3z8eg+PPEtkaxxuXZO9Zrq6UL2utajqzMFH5mRHine5oqchS9pH4Fwv95yMj4jMhvDOxXEOLOL9XY9FR91nGbmU4/l1HApU+pHl7p6zYX8O4Hw5zW1J1uoX3lK/aXBHk27FNbHPT2flM/lfTesJ7Yup793sbbptOhbnhf4lzEeuysL/xjS95HFmObNMKK+eb7tJfXWDj2QXdx1OAPiR6zbL3t1ou2nh1ygdFZqKh/gZsflNN2i7earX6S6r7FVXXhN7nU+Ia/bUo2BWv3lElns6p4iMdpe8/W6msB7BUOu2nfUT/AG2DknHpnHzIBm77Ed9hooFWsWy8qfZtVlNm3yWzeRuI/FnJGM8+Zg1/AgT/ABLq/ocztGiowA1pYKMAADkPQSyFyn0vvhHebw/UkBdQtbHA225rJJ8gW9lj8iZvreLUr711a/OxR+5nmdqNMOXMzr8HRjpUP0/ympti68PSv/1NpP8A9rT/APjV/wDqndVxihvduqb5WIf2M8xs+m/6v9RMWyrSn/V/osJp6xVgehz8p8ssCjJIA9T8eU8k1FEbdWWrb8SMUPyypBmwHazWBCi67U7G6qbnbpgjBYkr08iIHqiJQei76uI0EC5KLhgH2kapyD0bcp28x/Vki0H9IGsj+NorVP8A/Kyuwf49hlRbUSCaTvr4Y4G622snyfT28vmUVh+s3nDO3ug1LBKtZQztyCbwrE+gRsEn6QN/ERAREQEREBERAREQERECAd6/aSyiuuis7PHDlnzglV2jYD5AluZ+Q85WHZvVGi/x3oovKY8Nbbdq0sCT4gXB3NyGM9Oo5y+e0PZfT66sJqK9wU5VgzKyk9drqQRnlkdDPN/bfgyaXiWp06FjXSyBFZiTh667MFup5uR8hMdPO3Tq/HUTrtD3p6y6hqqxRW1pCZptZrRu67Dy25HLd1GeWDgyvLDfSNuwoB5YInPh3BLnAsrUKo6NuAwfzzN83Gba0K3stgx5kEj6zTCIX8RfHMmdWl4gxLDd7yn1nDiWpDscCZ3AuH0eDfZe1i2bANMFKBWtOcm3cc7R7PT1bzAkt1FktvDVLrSepnL7UZP+yPZLhGoJ0+quup1LPithYFWxWC7VUshTdkkbTzPLGZNLP6O2j8tTqh8zSf8AyxLOUs0o06kzidQZafa/uMr0eju1NersbwEL+G9a+0F6ruUjB+ODKkI+f/OVHeb5xN04CvnjmPym54J2Pu1dGsuqK40NaWOhzudX3n2MDGQtbHnA1HjTi9uRj1k67E90dnE9Obk1dabXZGrKMzKVwRkgjqpB+s3mt/o+tTVZbZxCtUrRnZjQ2AFBJJPicukCueN8VsvtD2MWbw61BOPdQYUcvSYI1Jlj9je5tuJ6VNS2q8AMzL4Yo3n+GxQnf4gHMg+Ukb/0cK9pxrrN2ORNKEZ+IDA4+skWqZXVmDbu6j85sO03Zezh+rfTXFSyYIdTlWVuat6ry8j0/InnTw9TXnrygWb3R96RDDR62zKnAovc8wegosY9R+Fj8vSXUDPHT1yWdhe8i/htiAu1mlyA9DEsEU9bKs80KjntHI4Ixkgio9MxOKOCAQcggEH1B6GcoCIiAiIgIiICIiBjcS4jXp6nttcJXWpZnPQAfufh5zyj2m4wdZrdRqCT/GtdlDAKRWPZqBA5ZFaoPpLX/pB8UdV0dAOK7DdY4/EavDVAfUDxGOPXB8pTa0bjgSK6FDj3d30JnxhYfe/UiSTR9hWtAIsAJ+6VbP7TJPdwVzus6eaoTn4c8QIgekkPYHt2/C9Rv2CypwFtrIG4pknKMfdYZPLoeh8iNfr+Hiolf3xn9JqrExCJx2u7NVniddWmNa0a8V26ZzlaguoyBWcKdoFgKgAcgyjlNxre0nHOEutN15ICZTeiXI6DAytu3e2Oh3HIyMjmCdFxQVWcB0D1XD7Ro7L0srBCvWNRY9iOB1wHRMMPxn6STvW7b/aTw5U919MupcYHW8YVc9QV2WZA5e154GJfTc8bRbtN2v1vENv2m3cijlUgKV/Fyn3j8TnHliRtiB6fDkJsNWcA490qf0BwvyE1je6v0icpeOHIvnp1+UkfYrtjqdA9q6alLftQRXqZHcvs37QnhkHOHbyPykZUjdyOeszdJc1YLocOliujDqLEAZGHybB+kIlHYDtlquFm6unStebdgNRFm6tqdyk7EUnPtAHIGNokpu4fxvj2E1CjR6XcCQa2rDbTkZqZvEtI6gNtXIz6R2H1wftTe6e7fSz4/wC1r01x/wAUu6XRa13Z/gdei01enqLFawfaYgsxYlmZiABkkk8gBNjEojva7zb31Nmj0trVVUHZZZWxV7LF99d45qqn2SBjJDZ5cpUQHtfxL7RxPWW55NqLQvptQ+Gn+FVmuFjp0JwfMcx+kxalxn9oZpBzfVE9ecOfYb+yf2nXvPrM7S0K3J22K3IvjO0Hq2PgMmKr1twOwNpaCoYKaaiAwwwBVSAw8jjrM2dOjtR60atlatlUoykFWQgbSpHIjGOc7pUIiICIiAiIgIiIFYf0gdHu4dTZgZq1KZPmFsSxDj/aKflKGOR0JE9Pd53AH1vC76qhusAR0X8TVMr7B8SAQPnPMtyEZBBBUkFSMFWHIqwPMEehkV2Di9oGBc3L4mdNvErG961z9T/nMQ9ZwPWVHaGGfM/Oc7F5ToWSnsn2H1XE2K0INinD3vyrQ4zgnqzYx7KgnmM4BzIJLwHsZRqezd2q2FNRpvtLeIpx4i1e3tsHRht5A9Rjrjka7+1O5Tcc+HX4afBF3EL8feaehu6qyt+G2cOevwb9L4lOopJyWNm4m8Z5lX3Hn09OWJR2g7NO1errVc6nQPudASS9NZaq8ouOZR1rPxV29BCsSu47Sh9DiYdg/hD6TI09gYgjzB/PE6D/ACh8hJItu3TphzMz62xW39v9lXP7zB0g5mbBtG507WAewlgVmyB7ThdtYH3mIDNgeSky1IsDuJ0rWcVttOSKtMwLEk83atK1yf6qMB6BcS/5567AanUaegUaNf8Ap3EyH3sOWn0de5a7WyMAsxsbOD7O3kSUBnHDaNTwzjGj076y7VV6+q/eLWY7LaV8QugYnaDyAGfM5J5Ym2rj5WbPJvbPhtmn4lqktUqxvtcZ++ljs6WA+YIP7jqDPWU0XarsVpeI17dRXllB2XL7Nlefwt6f1TkHzBmmHmLTcOqsX+cqt+FwR+TCdOs4Gy9GVh6qyt+xk/7Sdw+spJbSsupTyXIqtAz0IY7GwPMMM/hkG1/ZTW0EizSahMdT4NhX6OoKn6GQaz7Lz6j5c/8AKdhUnz/KdKqxbaAd34cHd/d6yU8A7vtfqyBXpbAPOy1TUg+O5wCf9kGBbHcFr3fh9tTElaLytefuq6I5QfAMzH/alnSO9guyI4bolo3BnLM9tgGA1j4zjPPAAVR8FEkUoREQEREBERAREQEjnansDpOIK3i1KLSMDUKoFi45j2hzYfA8pI4geau1fdnZobFVwGFm7w2Rvf24z7B9oH2l5fHqZF24G5bbXTbY/wCBEdz9Qol+9ocW9pOHVt/qNPfcB/WcOgz/AHAfpLAmY1ZrTznwTuO199T2WbNMQpNdT+09jfdVtpxWD0ySSPwya9ynbJfD/wBG3gVX6c2BAQFNgVibEIH+tQ7s+ZHPmQxlrytu8rusOrf7Xoj4erXBIDbBaU91lce5aMABuhwAcdRUjZ9veyVzumv0BCa7Tjp5amr71Fg5Bvhn5ZHIrUGr7bLRxpOI112Vs2PtekZSr1uR4d9YDAbgwVbFJ57uoEmXBO+q7SN9m4rp7BYnI2KoWwjpueo4DDkfbrJBxyE3PGu0XAuLVMt19KuVIW2xTTdUfIo9ig8jj1BxzzCtN257r9I9D8T0LhFFTXtUvOq1ApctWB7jY546cug6ymbBivH/AM6zc6nTvo9Q1FesW6kg+3p72NNivuAV1U4DHllOfXqZqdQp2kAE9egz5wmmLoupm1rpBFW5GsU2N/CUkGxiEC1rjJyxwvIZwTjnNXpEIJyCPmCP3lpd1HEeH6bOo1tqV2Vswo35wNygWOoAOWxgZ8gx9YpFmd3fYw6Otr7wp1epCmwqBtqRQAmmrA5BVUKOX4R5KuNZqrRq+1FKrzXhulsd2HMC3UexsJ8jsZT9D6Tq1/fAupzTwii3WXsMCzw2SmrOcPYXwfLzwD6ze93nYn/R1Dm1hbqtS5s1F34nYltoJ5lQWbnyyWJwM4A2lkREqEREBERAREQEREBERAREQEREBERArrt9b9i4rw7iDcqfa01z+SCwN4bH0ALMSfRJYgM1vaPs/VrtNZprwSlgGSDhlKkMrqfUEA88jlzBHKQDh/a/UcD26XiitZpl9mjiCAuCg91Lh13AfX4MPak7Nd4tKJHtB3g8OuAKa3T8/utaqN680fDD6id+o7a6Cv39bpV+eoq5/L2pU0zuJ8Go1KbL6a7V/DYisPmMjkfjK67T92XCKF/k3LY+dtVN1m4/HDsVRR6nl5DPSbXXd8mi3irTFtVac4CKVrGBnc1rADb8VDSttbwP7fqbbtXqlZiwO1SGCryHIDO0DoBj5+ZnPPOTjy1jjto6ez9wudaNOSqMRm4g+fIZO3PLlkD95n2dnLdRZscjSlQMoMHcx5gqScYIx5nrNumtGnY10WWPtCrnq28jlUueRb49AOfQ4O+4b2R1Vo3Xan7Op5+FRtL/APeXuCSflictunCGarszbT/CqvW8nPtOAPDx19roR/lO3QaHWaB/EsGnevO3DKtmG6j2HXnnHVcnlyPWWMvYwKMLqtSf+0sW5T8ClqsMfLEwtfwYVEO6qSgI3DIVkIwQAxPhsBnlnGM49I3pOK3nYnvCp1KrWyLSxO1SAVqsYciqZA2tke6c/MybSkuLaHTqgOnpsrLEbmLey2OftKCQxyOR8vI8+c17G9va2rWnVXKlwO1GdtvjD7vtHkX8iOpxnzON4fJLdb2zljxtOIiJ2cyIiAiIgIiICIiAiIgIiICIiAiIgJxsqDAqwBB5EEZBHoQes5RAhnGu7ThHhvZdpKa0QFmdS1IUDmT/AAyuJQ/arWcPNhGh0nhVKf5j2XNZZjkDtdyK1+GM9M46SW98fbs6m86Wpv4FDYbB5W2r1J9VU8h8efpirc5OZFSLsroTebcewNqDl1wSd2fXoJO9PptLXpmrqu3uuTtDBiHUg7hkeyMZBxiQDswSxtrU4NiqM/I5I+oyJZerqQ0rW+od2XBVVTmpUDmAqZK56kDzE4Zb3eXbHs6+wHChYvi4JITdz5nfazb2+fsgfKTQaYgjkRz8+X/OQLsn2hTRWujuPBckJbz2ox5+HZyynrkjlz8jytCi5HAK8wehBzn4g55ySs2MTTomfI9fJv2xicOL6UMhIHII3PyGBkfqB+U2Dqo5kYx5yGdq+2QYNptMd9j8iw5hF5ZLH84tSNfw6zxNIc/cNij5Vuyr+gEiPbPSj7OSfJhy+fKS3S07KVrHRQBnzPqT8zzkN7d60BBX5kgn5CeP4f6cfbvl+vLh2M70NXw7CBvGoH/49jH2R0xU/M1/Lmvw856D7LdqqOI6cXUNkdGQ8nrfGSjjyP6HqCRPI5sm87G9sruG6pb6iSvIW1eVteea/wBocyp8j8CQfqPK9aRMbhnEa9RTXdU26u1QysPMMM/Q/CZMqEREBERAREQEREBERAREQEREBI53hceOi4bqLlOHCbUPo7+yCPiM5+kkcrjv3J/0YAPO0E/RXgeeLby2ZxVYCYnNG5SDM4RqPDuU5x5Z9PQ/niWpwDW+IzguVDoNyqBvbHoeu3meXxlPyTcE4vuUIzbWHuv8vj6zlnPMdML4Tfi/D6qkc6bTq/IBy+4qxJJUbM5JAzkkjGfOaCiltKjM51Gi8wtLN4b5x7IqfKq3ObHhfErvEGTWWUEAucB8+pPLP9qZfFePLdYK7kywPJEKMuW9NrcyfnOXjnv6dOGh0PFhqbFqv1GrAc4XdYArHyVvDC4zJlpNDXShWutVx1IHPI5ZJ8+WDPuv1hFQ/wCg2IoCjcyqOa4OQT06dZGT2qtsdlQeGpAy+3JyDy2uRjOCc4HkJjPDquudE4bXi/GUoUkkbvJf+J+ErPjupNlhLH2mO4j0HkP3m24petbF2Yu591Sc4P4ifMyL6i8liSck9Z1+H4pixnltwZY2Y5zmpnMrPQ5Lq/o+doi1V2jY58Im2rn0VyPEQD0DkN/3hlwTzr3GErxRcfertU/LAb91WeipQiIgIiICIiAiIgIiICIiAiIgJX3fMA2krT8VhP0CkH/eEsGQfvZ0xOlqfyS4Bj6LYrKD9X2D6wPNl9JRtp8unxhec33F9GCf1/8AcTR3VlZFfDpiegnbTWw8jkfrOOk4i1Zyp/Yj8jJDpO2i4xZRWT+Lbj9jBHRoOM4GCenlM9tUrc+R+k0/FdRTc+5MVH0GcTWmx16ODOd+P6a6kwPFuXtMWx0BJIHyzNVr+0TcwuBNC+qc+Y/OY7MT1OYmH2XJ3Xaosc9TMcKSZzL/AAnJHnTsw7EXE7FWfEXMy9LRzgT7uWqC8RrJ80tA+e3J/QGegJQ3dRXu4pSFH8uu6w/BQvhf71qy+Yi0iIlQiIgIiICIiAiIgIiICIiAmBx3hK6rTW0NyFikZ/C3VWHxDAH6TPiBQdPCBYG012FtqZgw+8Dn309R6/T6x3jvY+6nJ2+JX+NRnA/rL1H7S7O3XYAa0eNSfD1SD2XyQHx0ViOh8t30II6V3T2qs0znT6+pq3X7+38mKjkR/WXImOY13VfbouWR5zFeoiS3tbtOq3oUKvUh3JjaW3WZJx5425mmrqDOq9NzKM+mSBmalRqC04lpM27Dh+dd6HIyFasgjln2ijNj8pht2DvyQGoO04OLSMH0OUHoZOqGkXzEkq9h7z/1Pz8XI/RTO9OxLD+ZbUnxxY2f7yqD+cdUTSKBZ3V6fM2vEeFikoA4fem7O3b95lxjJ/D6zFEuxzrrxMlHAExTbj6S0+7jule5l1OuTbSMMmmYe1afJrV+6nT2TzbzwMhipV3NdlG0+mbVWqRbq9u1SOaULk1gjyLElvkV9JYsRKhERAREQEREBERAREQEREBERAREQE13HOzun1tfh6ipbF54J5MhIxuRx7SHHmCJsYgUv2i7irVJbRXK6k/yrjtYDnyWxRtbyGCF+ZkA4h2X1ekYNqNJcgVgS2zcmFIJzbXuUfUz1PEDzRpu1umsyHFgBQKSoQ5I6McEn18h1mXpOOaPeCbmUAHP8JxuJxgn2Rnzl9cQ7N6XUfztNRb8bKa3I+RYTVXd2PDG66Ggf2U2/wC7iY6Iu1NWdotOCdzoVyNu2qxjtGQNwKnnjH6zE1vavT7Dguc46VIo9D723rzl1r3U8LB/+yqPz3n9C02Gi7D6Ckhq9FplYdGFNe4fJiMiOiG3m/WWWcQtVtPRbZtQIdlZfJyzZPhgheTDlnykg4L3McR1BBdF0yebWuC2PUV1kk/Jis9FqoAwBgegn2a0iC9kO6HSaErY+dReuCLbANqHlzrq6Lz5gncw9ZOoiUIiICIiAiIgIiICIiAiIgIiICIiAiIgIiICIiAiIgIiICIiAiIgIiICIiAiIgIiICIiAiIgIiICIiAiIgIiICIiAiIgIiICIiAiIgIiICIiAiIgIiICIi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data:image/jpeg;base64,/9j/4AAQSkZJRgABAQAAAQABAAD/2wCEAAkGBhQREBQUExMVFRUSFRQYGBIXFBUXGBQVExoVFRUSFRUYHCYfFxsjGRYUHy8gIycpLC0sFR8xNzAqNSYrLCkBCQoKDgwOFQ8PGiwkHSQpLCwsLCksLCwpKSwpLSwsKSwpLCwsLCwpLCwsKSkpLCwsKSkpLCwpKSwsKSksKSksKf/AABEIAOEA4QMBIgACEQEDEQH/xAAcAAEAAgIDAQAAAAAAAAAAAAAABgcEBQIDCAH/xABJEAACAgECAwUFBgIGBgkFAAABAgADEQQSBSExBgcTQVEiMmFxgRRCUpGhsSMzCGJykqLRFUOCssHxJFNzg5PD0uHwFjREVGP/xAAZAQEBAQEBAQAAAAAAAAAAAAAAAQIDBAX/xAAhEQEBAAIBBAIDAAAAAAAAAAAAAQIRIRIxQWEDUSIyM//aAAwDAQACEQMRAD8AvGIiAiIgIiICIiAiIgIiICIiAiIgIiICIiAiIgIiICIiAiIgIiICIiAiIgIiICIiAiIgIiICIiAiIgIiICIiAiIgIiICIiAiIgIiICIiAiIgIiV72071E025NPtZlzuubmikdVUD3z8eg+PPEtkaxxuXZO9Zrq6UL2utajqzMFH5mRHine5oqchS9pH4Fwv95yMj4jMhvDOxXEOLOL9XY9FR91nGbmU4/l1HApU+pHl7p6zYX8O4Hw5zW1J1uoX3lK/aXBHk27FNbHPT2flM/lfTesJ7Yup793sbbptOhbnhf4lzEeuysL/xjS95HFmObNMKK+eb7tJfXWDj2QXdx1OAPiR6zbL3t1ou2nh1ygdFZqKh/gZsflNN2i7earX6S6r7FVXXhN7nU+Ia/bUo2BWv3lElns6p4iMdpe8/W6msB7BUOu2nfUT/AG2DknHpnHzIBm77Ed9hooFWsWy8qfZtVlNm3yWzeRuI/FnJGM8+Zg1/AgT/ABLq/ocztGiowA1pYKMAADkPQSyFyn0vvhHebw/UkBdQtbHA225rJJ8gW9lj8iZvreLUr711a/OxR+5nmdqNMOXMzr8HRjpUP0/ympti68PSv/1NpP8A9rT/APjV/wDqndVxihvduqb5WIf2M8xs+m/6v9RMWyrSn/V/osJp6xVgehz8p8ssCjJIA9T8eU8k1FEbdWWrb8SMUPyypBmwHazWBCi67U7G6qbnbpgjBYkr08iIHqiJQei76uI0EC5KLhgH2kapyD0bcp28x/Vki0H9IGsj+NorVP8A/Kyuwf49hlRbUSCaTvr4Y4G622snyfT28vmUVh+s3nDO3ug1LBKtZQztyCbwrE+gRsEn6QN/ERAREQEREBERAREQERECAd6/aSyiuuis7PHDlnzglV2jYD5AluZ+Q85WHZvVGi/x3oovKY8Nbbdq0sCT4gXB3NyGM9Oo5y+e0PZfT66sJqK9wU5VgzKyk9drqQRnlkdDPN/bfgyaXiWp06FjXSyBFZiTh667MFup5uR8hMdPO3Tq/HUTrtD3p6y6hqqxRW1pCZptZrRu67Dy25HLd1GeWDgyvLDfSNuwoB5YInPh3BLnAsrUKo6NuAwfzzN83Gba0K3stgx5kEj6zTCIX8RfHMmdWl4gxLDd7yn1nDiWpDscCZ3AuH0eDfZe1i2bANMFKBWtOcm3cc7R7PT1bzAkt1FktvDVLrSepnL7UZP+yPZLhGoJ0+quup1LPithYFWxWC7VUshTdkkbTzPLGZNLP6O2j8tTqh8zSf8AyxLOUs0o06kzidQZafa/uMr0eju1NersbwEL+G9a+0F6ruUjB+ODKkI+f/OVHeb5xN04CvnjmPym54J2Pu1dGsuqK40NaWOhzudX3n2MDGQtbHnA1HjTi9uRj1k67E90dnE9Obk1dabXZGrKMzKVwRkgjqpB+s3mt/o+tTVZbZxCtUrRnZjQ2AFBJJPicukCueN8VsvtD2MWbw61BOPdQYUcvSYI1Jlj9je5tuJ6VNS2q8AMzL4Yo3n+GxQnf4gHMg+Ukb/0cK9pxrrN2ORNKEZ+IDA4+skWqZXVmDbu6j85sO03Zezh+rfTXFSyYIdTlWVuat6ry8j0/InnTw9TXnrygWb3R96RDDR62zKnAovc8wegosY9R+Fj8vSXUDPHT1yWdhe8i/htiAu1mlyA9DEsEU9bKs80KjntHI4Ixkgio9MxOKOCAQcggEH1B6GcoCIiAiIgIiICIiBjcS4jXp6nttcJXWpZnPQAfufh5zyj2m4wdZrdRqCT/GtdlDAKRWPZqBA5ZFaoPpLX/pB8UdV0dAOK7DdY4/EavDVAfUDxGOPXB8pTa0bjgSK6FDj3d30JnxhYfe/UiSTR9hWtAIsAJ+6VbP7TJPdwVzus6eaoTn4c8QIgekkPYHt2/C9Rv2CypwFtrIG4pknKMfdYZPLoeh8iNfr+Hiolf3xn9JqrExCJx2u7NVniddWmNa0a8V26ZzlaguoyBWcKdoFgKgAcgyjlNxre0nHOEutN15ICZTeiXI6DAytu3e2Oh3HIyMjmCdFxQVWcB0D1XD7Ro7L0srBCvWNRY9iOB1wHRMMPxn6STvW7b/aTw5U919MupcYHW8YVc9QV2WZA5e154GJfTc8bRbtN2v1vENv2m3cijlUgKV/Fyn3j8TnHliRtiB6fDkJsNWcA490qf0BwvyE1je6v0icpeOHIvnp1+UkfYrtjqdA9q6alLftQRXqZHcvs37QnhkHOHbyPykZUjdyOeszdJc1YLocOliujDqLEAZGHybB+kIlHYDtlquFm6unStebdgNRFm6tqdyk7EUnPtAHIGNokpu4fxvj2E1CjR6XcCQa2rDbTkZqZvEtI6gNtXIz6R2H1wftTe6e7fSz4/wC1r01x/wAUu6XRa13Z/gdei01enqLFawfaYgsxYlmZiABkkk8gBNjEojva7zb31Nmj0trVVUHZZZWxV7LF99d45qqn2SBjJDZ5cpUQHtfxL7RxPWW55NqLQvptQ+Gn+FVmuFjp0JwfMcx+kxalxn9oZpBzfVE9ecOfYb+yf2nXvPrM7S0K3J22K3IvjO0Hq2PgMmKr1twOwNpaCoYKaaiAwwwBVSAw8jjrM2dOjtR60atlatlUoykFWQgbSpHIjGOc7pUIiICIiAiIgIiIFYf0gdHu4dTZgZq1KZPmFsSxDj/aKflKGOR0JE9Pd53AH1vC76qhusAR0X8TVMr7B8SAQPnPMtyEZBBBUkFSMFWHIqwPMEehkV2Di9oGBc3L4mdNvErG961z9T/nMQ9ZwPWVHaGGfM/Oc7F5ToWSnsn2H1XE2K0INinD3vyrQ4zgnqzYx7KgnmM4BzIJLwHsZRqezd2q2FNRpvtLeIpx4i1e3tsHRht5A9Rjrjka7+1O5Tcc+HX4afBF3EL8feaehu6qyt+G2cOevwb9L4lOopJyWNm4m8Z5lX3Hn09OWJR2g7NO1errVc6nQPudASS9NZaq8ouOZR1rPxV29BCsSu47Sh9DiYdg/hD6TI09gYgjzB/PE6D/ACh8hJItu3TphzMz62xW39v9lXP7zB0g5mbBtG507WAewlgVmyB7ThdtYH3mIDNgeSky1IsDuJ0rWcVttOSKtMwLEk83atK1yf6qMB6BcS/5567AanUaegUaNf8Ap3EyH3sOWn0de5a7WyMAsxsbOD7O3kSUBnHDaNTwzjGj076y7VV6+q/eLWY7LaV8QugYnaDyAGfM5J5Ym2rj5WbPJvbPhtmn4lqktUqxvtcZ++ljs6WA+YIP7jqDPWU0XarsVpeI17dRXllB2XL7Nlefwt6f1TkHzBmmHmLTcOqsX+cqt+FwR+TCdOs4Gy9GVh6qyt+xk/7Sdw+spJbSsupTyXIqtAz0IY7GwPMMM/hkG1/ZTW0EizSahMdT4NhX6OoKn6GQaz7Lz6j5c/8AKdhUnz/KdKqxbaAd34cHd/d6yU8A7vtfqyBXpbAPOy1TUg+O5wCf9kGBbHcFr3fh9tTElaLytefuq6I5QfAMzH/alnSO9guyI4bolo3BnLM9tgGA1j4zjPPAAVR8FEkUoREQEREBERAREQEjnansDpOIK3i1KLSMDUKoFi45j2hzYfA8pI4geau1fdnZobFVwGFm7w2Rvf24z7B9oH2l5fHqZF24G5bbXTbY/wCBEdz9Qol+9ocW9pOHVt/qNPfcB/WcOgz/AHAfpLAmY1ZrTznwTuO199T2WbNMQpNdT+09jfdVtpxWD0ySSPwya9ynbJfD/wBG3gVX6c2BAQFNgVibEIH+tQ7s+ZHPmQxlrytu8rusOrf7Xoj4erXBIDbBaU91lce5aMABuhwAcdRUjZ9veyVzumv0BCa7Tjp5amr71Fg5Bvhn5ZHIrUGr7bLRxpOI112Vs2PtekZSr1uR4d9YDAbgwVbFJ57uoEmXBO+q7SN9m4rp7BYnI2KoWwjpueo4DDkfbrJBxyE3PGu0XAuLVMt19KuVIW2xTTdUfIo9ig8jj1BxzzCtN257r9I9D8T0LhFFTXtUvOq1ApctWB7jY546cug6ymbBivH/AM6zc6nTvo9Q1FesW6kg+3p72NNivuAV1U4DHllOfXqZqdQp2kAE9egz5wmmLoupm1rpBFW5GsU2N/CUkGxiEC1rjJyxwvIZwTjnNXpEIJyCPmCP3lpd1HEeH6bOo1tqV2Vswo35wNygWOoAOWxgZ8gx9YpFmd3fYw6Otr7wp1epCmwqBtqRQAmmrA5BVUKOX4R5KuNZqrRq+1FKrzXhulsd2HMC3UexsJ8jsZT9D6Tq1/fAupzTwii3WXsMCzw2SmrOcPYXwfLzwD6ze93nYn/R1Dm1hbqtS5s1F34nYltoJ5lQWbnyyWJwM4A2lkREqEREBERAREQEREBERAREQEREBERArrt9b9i4rw7iDcqfa01z+SCwN4bH0ALMSfRJYgM1vaPs/VrtNZprwSlgGSDhlKkMrqfUEA88jlzBHKQDh/a/UcD26XiitZpl9mjiCAuCg91Lh13AfX4MPak7Nd4tKJHtB3g8OuAKa3T8/utaqN680fDD6id+o7a6Cv39bpV+eoq5/L2pU0zuJ8Go1KbL6a7V/DYisPmMjkfjK67T92XCKF/k3LY+dtVN1m4/HDsVRR6nl5DPSbXXd8mi3irTFtVac4CKVrGBnc1rADb8VDSttbwP7fqbbtXqlZiwO1SGCryHIDO0DoBj5+ZnPPOTjy1jjto6ez9wudaNOSqMRm4g+fIZO3PLlkD95n2dnLdRZscjSlQMoMHcx5gqScYIx5nrNumtGnY10WWPtCrnq28jlUueRb49AOfQ4O+4b2R1Vo3Xan7Op5+FRtL/APeXuCSflictunCGarszbT/CqvW8nPtOAPDx19roR/lO3QaHWaB/EsGnevO3DKtmG6j2HXnnHVcnlyPWWMvYwKMLqtSf+0sW5T8ClqsMfLEwtfwYVEO6qSgI3DIVkIwQAxPhsBnlnGM49I3pOK3nYnvCp1KrWyLSxO1SAVqsYciqZA2tke6c/MybSkuLaHTqgOnpsrLEbmLey2OftKCQxyOR8vI8+c17G9va2rWnVXKlwO1GdtvjD7vtHkX8iOpxnzON4fJLdb2zljxtOIiJ2cyIiAiIgIiICIiAiIgIiICIiAiIgJxsqDAqwBB5EEZBHoQes5RAhnGu7ThHhvZdpKa0QFmdS1IUDmT/AAyuJQ/arWcPNhGh0nhVKf5j2XNZZjkDtdyK1+GM9M46SW98fbs6m86Wpv4FDYbB5W2r1J9VU8h8efpirc5OZFSLsroTebcewNqDl1wSd2fXoJO9PptLXpmrqu3uuTtDBiHUg7hkeyMZBxiQDswSxtrU4NiqM/I5I+oyJZerqQ0rW+od2XBVVTmpUDmAqZK56kDzE4Zb3eXbHs6+wHChYvi4JITdz5nfazb2+fsgfKTQaYgjkRz8+X/OQLsn2hTRWujuPBckJbz2ox5+HZyynrkjlz8jytCi5HAK8wehBzn4g55ySs2MTTomfI9fJv2xicOL6UMhIHII3PyGBkfqB+U2Dqo5kYx5yGdq+2QYNptMd9j8iw5hF5ZLH84tSNfw6zxNIc/cNij5Vuyr+gEiPbPSj7OSfJhy+fKS3S07KVrHRQBnzPqT8zzkN7d60BBX5kgn5CeP4f6cfbvl+vLh2M70NXw7CBvGoH/49jH2R0xU/M1/Lmvw856D7LdqqOI6cXUNkdGQ8nrfGSjjyP6HqCRPI5sm87G9sruG6pb6iSvIW1eVteea/wBocyp8j8CQfqPK9aRMbhnEa9RTXdU26u1QysPMMM/Q/CZMqEREBERAREQEREBERAREQEREBI53hceOi4bqLlOHCbUPo7+yCPiM5+kkcrjv3J/0YAPO0E/RXgeeLby2ZxVYCYnNG5SDM4RqPDuU5x5Z9PQ/niWpwDW+IzguVDoNyqBvbHoeu3meXxlPyTcE4vuUIzbWHuv8vj6zlnPMdML4Tfi/D6qkc6bTq/IBy+4qxJJUbM5JAzkkjGfOaCiltKjM51Gi8wtLN4b5x7IqfKq3ObHhfErvEGTWWUEAucB8+pPLP9qZfFePLdYK7kywPJEKMuW9NrcyfnOXjnv6dOGh0PFhqbFqv1GrAc4XdYArHyVvDC4zJlpNDXShWutVx1IHPI5ZJ8+WDPuv1hFQ/wCg2IoCjcyqOa4OQT06dZGT2qtsdlQeGpAy+3JyDy2uRjOCc4HkJjPDquudE4bXi/GUoUkkbvJf+J+ErPjupNlhLH2mO4j0HkP3m24petbF2Yu591Sc4P4ifMyL6i8liSck9Z1+H4pixnltwZY2Y5zmpnMrPQ5Lq/o+doi1V2jY58Im2rn0VyPEQD0DkN/3hlwTzr3GErxRcfertU/LAb91WeipQiIgIiICIiAiIgIiICIiAiIgJX3fMA2krT8VhP0CkH/eEsGQfvZ0xOlqfyS4Bj6LYrKD9X2D6wPNl9JRtp8unxhec33F9GCf1/8AcTR3VlZFfDpiegnbTWw8jkfrOOk4i1Zyp/Yj8jJDpO2i4xZRWT+Lbj9jBHRoOM4GCenlM9tUrc+R+k0/FdRTc+5MVH0GcTWmx16ODOd+P6a6kwPFuXtMWx0BJIHyzNVr+0TcwuBNC+qc+Y/OY7MT1OYmH2XJ3Xaosc9TMcKSZzL/AAnJHnTsw7EXE7FWfEXMy9LRzgT7uWqC8RrJ80tA+e3J/QGegJQ3dRXu4pSFH8uu6w/BQvhf71qy+Yi0iIlQiIgIiICIiAiIgIiICIiAmBx3hK6rTW0NyFikZ/C3VWHxDAH6TPiBQdPCBYG012FtqZgw+8Dn309R6/T6x3jvY+6nJ2+JX+NRnA/rL1H7S7O3XYAa0eNSfD1SD2XyQHx0ViOh8t30II6V3T2qs0znT6+pq3X7+38mKjkR/WXImOY13VfbouWR5zFeoiS3tbtOq3oUKvUh3JjaW3WZJx5425mmrqDOq9NzKM+mSBmalRqC04lpM27Dh+dd6HIyFasgjln2ijNj8pht2DvyQGoO04OLSMH0OUHoZOqGkXzEkq9h7z/1Pz8XI/RTO9OxLD+ZbUnxxY2f7yqD+cdUTSKBZ3V6fM2vEeFikoA4fem7O3b95lxjJ/D6zFEuxzrrxMlHAExTbj6S0+7jule5l1OuTbSMMmmYe1afJrV+6nT2TzbzwMhipV3NdlG0+mbVWqRbq9u1SOaULk1gjyLElvkV9JYsRKhERAREQEREBERAREQEREBERAREQE13HOzun1tfh6ipbF54J5MhIxuRx7SHHmCJsYgUv2i7irVJbRXK6k/yrjtYDnyWxRtbyGCF+ZkA4h2X1ekYNqNJcgVgS2zcmFIJzbXuUfUz1PEDzRpu1umsyHFgBQKSoQ5I6McEn18h1mXpOOaPeCbmUAHP8JxuJxgn2Rnzl9cQ7N6XUfztNRb8bKa3I+RYTVXd2PDG66Ggf2U2/wC7iY6Iu1NWdotOCdzoVyNu2qxjtGQNwKnnjH6zE1vavT7Dguc46VIo9D723rzl1r3U8LB/+yqPz3n9C02Gi7D6Ckhq9FplYdGFNe4fJiMiOiG3m/WWWcQtVtPRbZtQIdlZfJyzZPhgheTDlnykg4L3McR1BBdF0yebWuC2PUV1kk/Jis9FqoAwBgegn2a0iC9kO6HSaErY+dReuCLbANqHlzrq6Lz5gncw9ZOoiUIiICIiAiIgIiICIiAiIgIiICIiAiIgIiICIiAiIgIiICIiAiIgIiICIiAiIgIiICIiAiIgIiICIiAiIgIiICIiAiIgIiICIiAiIgIiICIiAiIgIiICIi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28184" y="3933056"/>
            <a:ext cx="2381176" cy="2381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7270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Utility of big data approaches</a:t>
            </a:r>
            <a:endParaRPr lang="en-GB" dirty="0"/>
          </a:p>
        </p:txBody>
      </p:sp>
      <p:sp>
        <p:nvSpPr>
          <p:cNvPr id="3" name="Content Placeholder 2"/>
          <p:cNvSpPr>
            <a:spLocks noGrp="1"/>
          </p:cNvSpPr>
          <p:nvPr>
            <p:ph idx="1"/>
          </p:nvPr>
        </p:nvSpPr>
        <p:spPr>
          <a:xfrm>
            <a:off x="155575" y="1600200"/>
            <a:ext cx="6000601" cy="4997152"/>
          </a:xfrm>
        </p:spPr>
        <p:txBody>
          <a:bodyPr>
            <a:normAutofit/>
          </a:bodyPr>
          <a:lstStyle/>
          <a:p>
            <a:r>
              <a:rPr lang="en-GB" sz="2800" dirty="0" smtClean="0"/>
              <a:t>n=all: beyond the sample</a:t>
            </a:r>
          </a:p>
          <a:p>
            <a:r>
              <a:rPr lang="en-GB" sz="2800" dirty="0" smtClean="0"/>
              <a:t>Cheaper (after initial investment)</a:t>
            </a:r>
            <a:r>
              <a:rPr lang="en-GB" sz="2800" dirty="0"/>
              <a:t> </a:t>
            </a:r>
            <a:endParaRPr lang="en-GB" sz="2800" dirty="0" smtClean="0"/>
          </a:p>
          <a:p>
            <a:r>
              <a:rPr lang="en-GB" sz="2800" dirty="0" smtClean="0"/>
              <a:t>More granularity, more insight?</a:t>
            </a:r>
            <a:endParaRPr lang="en-GB" sz="2800" dirty="0"/>
          </a:p>
          <a:p>
            <a:endParaRPr lang="en-GB" sz="2800" dirty="0"/>
          </a:p>
        </p:txBody>
      </p:sp>
      <p:sp>
        <p:nvSpPr>
          <p:cNvPr id="4" name="AutoShape 4" descr="data:image/jpeg;base64,/9j/4AAQSkZJRgABAQAAAQABAAD/2wCEAAkGBhQREBQUExMVFRUSFRQYGBIXFBUXGBQVExoVFRUSFRUYHCYfFxsjGRYUHy8gIycpLC0sFR8xNzAqNSYrLCkBCQoKDgwOFQ8PGiwkHSQpLCwsLCksLCwpKSwpLSwsKSwpLCwsLCwpLCwsKSkpLCwsKSkpLCwpKSwsKSksKSksKf/AABEIAOEA4QMBIgACEQEDEQH/xAAcAAEAAgIDAQAAAAAAAAAAAAAABgcEBQIDCAH/xABJEAACAgECAwUFBgIGBgkFAAABAgADEQQSBSExBgcTQVEiMmFxgRRCUpGhsSMzCGJykqLRFUOCssHxJFNzg5PD0uHwFjREVGP/xAAZAQEBAQEBAQAAAAAAAAAAAAAAAQIDBAX/xAAhEQEBAAIBBAIDAAAAAAAAAAAAAQIRIRIxQWEDUSIyM//aAAwDAQACEQMRAD8AvGIiAiIgIiICIiAiIgIiICIiAiIgIiICIiAiIgIiICIiAiIgIiICIiAiIgIiICIiAiIgIiICIiAiIgIiICIiAiIgIiICIiAiIgIiICIiAiIgIiV72071E025NPtZlzuubmikdVUD3z8eg+PPEtkaxxuXZO9Zrq6UL2utajqzMFH5mRHine5oqchS9pH4Fwv95yMj4jMhvDOxXEOLOL9XY9FR91nGbmU4/l1HApU+pHl7p6zYX8O4Hw5zW1J1uoX3lK/aXBHk27FNbHPT2flM/lfTesJ7Yup793sbbptOhbnhf4lzEeuysL/xjS95HFmObNMKK+eb7tJfXWDj2QXdx1OAPiR6zbL3t1ou2nh1ygdFZqKh/gZsflNN2i7earX6S6r7FVXXhN7nU+Ia/bUo2BWv3lElns6p4iMdpe8/W6msB7BUOu2nfUT/AG2DknHpnHzIBm77Ed9hooFWsWy8qfZtVlNm3yWzeRuI/FnJGM8+Zg1/AgT/ABLq/ocztGiowA1pYKMAADkPQSyFyn0vvhHebw/UkBdQtbHA225rJJ8gW9lj8iZvreLUr711a/OxR+5nmdqNMOXMzr8HRjpUP0/ympti68PSv/1NpP8A9rT/APjV/wDqndVxihvduqb5WIf2M8xs+m/6v9RMWyrSn/V/osJp6xVgehz8p8ssCjJIA9T8eU8k1FEbdWWrb8SMUPyypBmwHazWBCi67U7G6qbnbpgjBYkr08iIHqiJQei76uI0EC5KLhgH2kapyD0bcp28x/Vki0H9IGsj+NorVP8A/Kyuwf49hlRbUSCaTvr4Y4G622snyfT28vmUVh+s3nDO3ug1LBKtZQztyCbwrE+gRsEn6QN/ERAREQEREBERAREQERECAd6/aSyiuuis7PHDlnzglV2jYD5AluZ+Q85WHZvVGi/x3oovKY8Nbbdq0sCT4gXB3NyGM9Oo5y+e0PZfT66sJqK9wU5VgzKyk9drqQRnlkdDPN/bfgyaXiWp06FjXSyBFZiTh667MFup5uR8hMdPO3Tq/HUTrtD3p6y6hqqxRW1pCZptZrRu67Dy25HLd1GeWDgyvLDfSNuwoB5YInPh3BLnAsrUKo6NuAwfzzN83Gba0K3stgx5kEj6zTCIX8RfHMmdWl4gxLDd7yn1nDiWpDscCZ3AuH0eDfZe1i2bANMFKBWtOcm3cc7R7PT1bzAkt1FktvDVLrSepnL7UZP+yPZLhGoJ0+quup1LPithYFWxWC7VUshTdkkbTzPLGZNLP6O2j8tTqh8zSf8AyxLOUs0o06kzidQZafa/uMr0eju1NersbwEL+G9a+0F6ruUjB+ODKkI+f/OVHeb5xN04CvnjmPym54J2Pu1dGsuqK40NaWOhzudX3n2MDGQtbHnA1HjTi9uRj1k67E90dnE9Obk1dabXZGrKMzKVwRkgjqpB+s3mt/o+tTVZbZxCtUrRnZjQ2AFBJJPicukCueN8VsvtD2MWbw61BOPdQYUcvSYI1Jlj9je5tuJ6VNS2q8AMzL4Yo3n+GxQnf4gHMg+Ukb/0cK9pxrrN2ORNKEZ+IDA4+skWqZXVmDbu6j85sO03Zezh+rfTXFSyYIdTlWVuat6ry8j0/InnTw9TXnrygWb3R96RDDR62zKnAovc8wegosY9R+Fj8vSXUDPHT1yWdhe8i/htiAu1mlyA9DEsEU9bKs80KjntHI4Ixkgio9MxOKOCAQcggEH1B6GcoCIiAiIgIiICIiBjcS4jXp6nttcJXWpZnPQAfufh5zyj2m4wdZrdRqCT/GtdlDAKRWPZqBA5ZFaoPpLX/pB8UdV0dAOK7DdY4/EavDVAfUDxGOPXB8pTa0bjgSK6FDj3d30JnxhYfe/UiSTR9hWtAIsAJ+6VbP7TJPdwVzus6eaoTn4c8QIgekkPYHt2/C9Rv2CypwFtrIG4pknKMfdYZPLoeh8iNfr+Hiolf3xn9JqrExCJx2u7NVniddWmNa0a8V26ZzlaguoyBWcKdoFgKgAcgyjlNxre0nHOEutN15ICZTeiXI6DAytu3e2Oh3HIyMjmCdFxQVWcB0D1XD7Ro7L0srBCvWNRY9iOB1wHRMMPxn6STvW7b/aTw5U919MupcYHW8YVc9QV2WZA5e154GJfTc8bRbtN2v1vENv2m3cijlUgKV/Fyn3j8TnHliRtiB6fDkJsNWcA490qf0BwvyE1je6v0icpeOHIvnp1+UkfYrtjqdA9q6alLftQRXqZHcvs37QnhkHOHbyPykZUjdyOeszdJc1YLocOliujDqLEAZGHybB+kIlHYDtlquFm6unStebdgNRFm6tqdyk7EUnPtAHIGNokpu4fxvj2E1CjR6XcCQa2rDbTkZqZvEtI6gNtXIz6R2H1wftTe6e7fSz4/wC1r01x/wAUu6XRa13Z/gdei01enqLFawfaYgsxYlmZiABkkk8gBNjEojva7zb31Nmj0trVVUHZZZWxV7LF99d45qqn2SBjJDZ5cpUQHtfxL7RxPWW55NqLQvptQ+Gn+FVmuFjp0JwfMcx+kxalxn9oZpBzfVE9ecOfYb+yf2nXvPrM7S0K3J22K3IvjO0Hq2PgMmKr1twOwNpaCoYKaaiAwwwBVSAw8jjrM2dOjtR60atlatlUoykFWQgbSpHIjGOc7pUIiICIiAiIgIiIFYf0gdHu4dTZgZq1KZPmFsSxDj/aKflKGOR0JE9Pd53AH1vC76qhusAR0X8TVMr7B8SAQPnPMtyEZBBBUkFSMFWHIqwPMEehkV2Di9oGBc3L4mdNvErG961z9T/nMQ9ZwPWVHaGGfM/Oc7F5ToWSnsn2H1XE2K0INinD3vyrQ4zgnqzYx7KgnmM4BzIJLwHsZRqezd2q2FNRpvtLeIpx4i1e3tsHRht5A9Rjrjka7+1O5Tcc+HX4afBF3EL8feaehu6qyt+G2cOevwb9L4lOopJyWNm4m8Z5lX3Hn09OWJR2g7NO1errVc6nQPudASS9NZaq8ouOZR1rPxV29BCsSu47Sh9DiYdg/hD6TI09gYgjzB/PE6D/ACh8hJItu3TphzMz62xW39v9lXP7zB0g5mbBtG507WAewlgVmyB7ThdtYH3mIDNgeSky1IsDuJ0rWcVttOSKtMwLEk83atK1yf6qMB6BcS/5567AanUaegUaNf8Ap3EyH3sOWn0de5a7WyMAsxsbOD7O3kSUBnHDaNTwzjGj076y7VV6+q/eLWY7LaV8QugYnaDyAGfM5J5Ym2rj5WbPJvbPhtmn4lqktUqxvtcZ++ljs6WA+YIP7jqDPWU0XarsVpeI17dRXllB2XL7Nlefwt6f1TkHzBmmHmLTcOqsX+cqt+FwR+TCdOs4Gy9GVh6qyt+xk/7Sdw+spJbSsupTyXIqtAz0IY7GwPMMM/hkG1/ZTW0EizSahMdT4NhX6OoKn6GQaz7Lz6j5c/8AKdhUnz/KdKqxbaAd34cHd/d6yU8A7vtfqyBXpbAPOy1TUg+O5wCf9kGBbHcFr3fh9tTElaLytefuq6I5QfAMzH/alnSO9guyI4bolo3BnLM9tgGA1j4zjPPAAVR8FEkUoREQEREBERAREQEjnansDpOIK3i1KLSMDUKoFi45j2hzYfA8pI4geau1fdnZobFVwGFm7w2Rvf24z7B9oH2l5fHqZF24G5bbXTbY/wCBEdz9Qol+9ocW9pOHVt/qNPfcB/WcOgz/AHAfpLAmY1ZrTznwTuO199T2WbNMQpNdT+09jfdVtpxWD0ySSPwya9ynbJfD/wBG3gVX6c2BAQFNgVibEIH+tQ7s+ZHPmQxlrytu8rusOrf7Xoj4erXBIDbBaU91lce5aMABuhwAcdRUjZ9veyVzumv0BCa7Tjp5amr71Fg5Bvhn5ZHIrUGr7bLRxpOI112Vs2PtekZSr1uR4d9YDAbgwVbFJ57uoEmXBO+q7SN9m4rp7BYnI2KoWwjpueo4DDkfbrJBxyE3PGu0XAuLVMt19KuVIW2xTTdUfIo9ig8jj1BxzzCtN257r9I9D8T0LhFFTXtUvOq1ApctWB7jY546cug6ymbBivH/AM6zc6nTvo9Q1FesW6kg+3p72NNivuAV1U4DHllOfXqZqdQp2kAE9egz5wmmLoupm1rpBFW5GsU2N/CUkGxiEC1rjJyxwvIZwTjnNXpEIJyCPmCP3lpd1HEeH6bOo1tqV2Vswo35wNygWOoAOWxgZ8gx9YpFmd3fYw6Otr7wp1epCmwqBtqRQAmmrA5BVUKOX4R5KuNZqrRq+1FKrzXhulsd2HMC3UexsJ8jsZT9D6Tq1/fAupzTwii3WXsMCzw2SmrOcPYXwfLzwD6ze93nYn/R1Dm1hbqtS5s1F34nYltoJ5lQWbnyyWJwM4A2lkREqEREBERAREQEREBERAREQEREBERArrt9b9i4rw7iDcqfa01z+SCwN4bH0ALMSfRJYgM1vaPs/VrtNZprwSlgGSDhlKkMrqfUEA88jlzBHKQDh/a/UcD26XiitZpl9mjiCAuCg91Lh13AfX4MPak7Nd4tKJHtB3g8OuAKa3T8/utaqN680fDD6id+o7a6Cv39bpV+eoq5/L2pU0zuJ8Go1KbL6a7V/DYisPmMjkfjK67T92XCKF/k3LY+dtVN1m4/HDsVRR6nl5DPSbXXd8mi3irTFtVac4CKVrGBnc1rADb8VDSttbwP7fqbbtXqlZiwO1SGCryHIDO0DoBj5+ZnPPOTjy1jjto6ez9wudaNOSqMRm4g+fIZO3PLlkD95n2dnLdRZscjSlQMoMHcx5gqScYIx5nrNumtGnY10WWPtCrnq28jlUueRb49AOfQ4O+4b2R1Vo3Xan7Op5+FRtL/APeXuCSflictunCGarszbT/CqvW8nPtOAPDx19roR/lO3QaHWaB/EsGnevO3DKtmG6j2HXnnHVcnlyPWWMvYwKMLqtSf+0sW5T8ClqsMfLEwtfwYVEO6qSgI3DIVkIwQAxPhsBnlnGM49I3pOK3nYnvCp1KrWyLSxO1SAVqsYciqZA2tke6c/MybSkuLaHTqgOnpsrLEbmLey2OftKCQxyOR8vI8+c17G9va2rWnVXKlwO1GdtvjD7vtHkX8iOpxnzON4fJLdb2zljxtOIiJ2cyIiAiIgIiICIiAiIgIiICIiAiIgJxsqDAqwBB5EEZBHoQes5RAhnGu7ThHhvZdpKa0QFmdS1IUDmT/AAyuJQ/arWcPNhGh0nhVKf5j2XNZZjkDtdyK1+GM9M46SW98fbs6m86Wpv4FDYbB5W2r1J9VU8h8efpirc5OZFSLsroTebcewNqDl1wSd2fXoJO9PptLXpmrqu3uuTtDBiHUg7hkeyMZBxiQDswSxtrU4NiqM/I5I+oyJZerqQ0rW+od2XBVVTmpUDmAqZK56kDzE4Zb3eXbHs6+wHChYvi4JITdz5nfazb2+fsgfKTQaYgjkRz8+X/OQLsn2hTRWujuPBckJbz2ox5+HZyynrkjlz8jytCi5HAK8wehBzn4g55ySs2MTTomfI9fJv2xicOL6UMhIHII3PyGBkfqB+U2Dqo5kYx5yGdq+2QYNptMd9j8iw5hF5ZLH84tSNfw6zxNIc/cNij5Vuyr+gEiPbPSj7OSfJhy+fKS3S07KVrHRQBnzPqT8zzkN7d60BBX5kgn5CeP4f6cfbvl+vLh2M70NXw7CBvGoH/49jH2R0xU/M1/Lmvw856D7LdqqOI6cXUNkdGQ8nrfGSjjyP6HqCRPI5sm87G9sruG6pb6iSvIW1eVteea/wBocyp8j8CQfqPK9aRMbhnEa9RTXdU26u1QysPMMM/Q/CZMqEREBERAREQEREBERAREQEREBI53hceOi4bqLlOHCbUPo7+yCPiM5+kkcrjv3J/0YAPO0E/RXgeeLby2ZxVYCYnNG5SDM4RqPDuU5x5Z9PQ/niWpwDW+IzguVDoNyqBvbHoeu3meXxlPyTcE4vuUIzbWHuv8vj6zlnPMdML4Tfi/D6qkc6bTq/IBy+4qxJJUbM5JAzkkjGfOaCiltKjM51Gi8wtLN4b5x7IqfKq3ObHhfErvEGTWWUEAucB8+pPLP9qZfFePLdYK7kywPJEKMuW9NrcyfnOXjnv6dOGh0PFhqbFqv1GrAc4XdYArHyVvDC4zJlpNDXShWutVx1IHPI5ZJ8+WDPuv1hFQ/wCg2IoCjcyqOa4OQT06dZGT2qtsdlQeGpAy+3JyDy2uRjOCc4HkJjPDquudE4bXi/GUoUkkbvJf+J+ErPjupNlhLH2mO4j0HkP3m24petbF2Yu591Sc4P4ifMyL6i8liSck9Z1+H4pixnltwZY2Y5zmpnMrPQ5Lq/o+doi1V2jY58Im2rn0VyPEQD0DkN/3hlwTzr3GErxRcfertU/LAb91WeipQiIgIiICIiAiIgIiICIiAiIgJX3fMA2krT8VhP0CkH/eEsGQfvZ0xOlqfyS4Bj6LYrKD9X2D6wPNl9JRtp8unxhec33F9GCf1/8AcTR3VlZFfDpiegnbTWw8jkfrOOk4i1Zyp/Yj8jJDpO2i4xZRWT+Lbj9jBHRoOM4GCenlM9tUrc+R+k0/FdRTc+5MVH0GcTWmx16ODOd+P6a6kwPFuXtMWx0BJIHyzNVr+0TcwuBNC+qc+Y/OY7MT1OYmH2XJ3Xaosc9TMcKSZzL/AAnJHnTsw7EXE7FWfEXMy9LRzgT7uWqC8RrJ80tA+e3J/QGegJQ3dRXu4pSFH8uu6w/BQvhf71qy+Yi0iIlQiIgIiICIiAiIgIiICIiAmBx3hK6rTW0NyFikZ/C3VWHxDAH6TPiBQdPCBYG012FtqZgw+8Dn309R6/T6x3jvY+6nJ2+JX+NRnA/rL1H7S7O3XYAa0eNSfD1SD2XyQHx0ViOh8t30II6V3T2qs0znT6+pq3X7+38mKjkR/WXImOY13VfbouWR5zFeoiS3tbtOq3oUKvUh3JjaW3WZJx5425mmrqDOq9NzKM+mSBmalRqC04lpM27Dh+dd6HIyFasgjln2ijNj8pht2DvyQGoO04OLSMH0OUHoZOqGkXzEkq9h7z/1Pz8XI/RTO9OxLD+ZbUnxxY2f7yqD+cdUTSKBZ3V6fM2vEeFikoA4fem7O3b95lxjJ/D6zFEuxzrrxMlHAExTbj6S0+7jule5l1OuTbSMMmmYe1afJrV+6nT2TzbzwMhipV3NdlG0+mbVWqRbq9u1SOaULk1gjyLElvkV9JYsRKhERAREQEREBERAREQEREBERAREQE13HOzun1tfh6ipbF54J5MhIxuRx7SHHmCJsYgUv2i7irVJbRXK6k/yrjtYDnyWxRtbyGCF+ZkA4h2X1ekYNqNJcgVgS2zcmFIJzbXuUfUz1PEDzRpu1umsyHFgBQKSoQ5I6McEn18h1mXpOOaPeCbmUAHP8JxuJxgn2Rnzl9cQ7N6XUfztNRb8bKa3I+RYTVXd2PDG66Ggf2U2/wC7iY6Iu1NWdotOCdzoVyNu2qxjtGQNwKnnjH6zE1vavT7Dguc46VIo9D723rzl1r3U8LB/+yqPz3n9C02Gi7D6Ckhq9FplYdGFNe4fJiMiOiG3m/WWWcQtVtPRbZtQIdlZfJyzZPhgheTDlnykg4L3McR1BBdF0yebWuC2PUV1kk/Jis9FqoAwBgegn2a0iC9kO6HSaErY+dReuCLbANqHlzrq6Lz5gncw9ZOoiUIiICIiAiIgIiICIiAiIgIiICIiAiIgIiICIiAiIgIiICIiAiIgIiICIiAiIgIiICIiAiIgIiICIiAiIgIiICIiAiIgIiICIiAiIgIiICIiAiIgIiICIi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data:image/jpeg;base64,/9j/4AAQSkZJRgABAQAAAQABAAD/2wCEAAkGBhQREBQUExMVFRUSFRQYGBIXFBUXGBQVExoVFRUSFRUYHCYfFxsjGRYUHy8gIycpLC0sFR8xNzAqNSYrLCkBCQoKDgwOFQ8PGiwkHSQpLCwsLCksLCwpKSwpLSwsKSwpLCwsLCwpLCwsKSkpLCwsKSkpLCwpKSwsKSksKSksKf/AABEIAOEA4QMBIgACEQEDEQH/xAAcAAEAAgIDAQAAAAAAAAAAAAAABgcEBQIDCAH/xABJEAACAgECAwUFBgIGBgkFAAABAgADEQQSBSExBgcTQVEiMmFxgRRCUpGhsSMzCGJykqLRFUOCssHxJFNzg5PD0uHwFjREVGP/xAAZAQEBAQEBAQAAAAAAAAAAAAAAAQIDBAX/xAAhEQEBAAIBBAIDAAAAAAAAAAAAAQIRIRIxQWEDUSIyM//aAAwDAQACEQMRAD8AvGIiAiIgIiICIiAiIgIiICIiAiIgIiICIiAiIgIiICIiAiIgIiICIiAiIgIiICIiAiIgIiICIiAiIgIiICIiAiIgIiICIiAiIgIiICIiAiIgIiV72071E025NPtZlzuubmikdVUD3z8eg+PPEtkaxxuXZO9Zrq6UL2utajqzMFH5mRHine5oqchS9pH4Fwv95yMj4jMhvDOxXEOLOL9XY9FR91nGbmU4/l1HApU+pHl7p6zYX8O4Hw5zW1J1uoX3lK/aXBHk27FNbHPT2flM/lfTesJ7Yup793sbbptOhbnhf4lzEeuysL/xjS95HFmObNMKK+eb7tJfXWDj2QXdx1OAPiR6zbL3t1ou2nh1ygdFZqKh/gZsflNN2i7earX6S6r7FVXXhN7nU+Ia/bUo2BWv3lElns6p4iMdpe8/W6msB7BUOu2nfUT/AG2DknHpnHzIBm77Ed9hooFWsWy8qfZtVlNm3yWzeRuI/FnJGM8+Zg1/AgT/ABLq/ocztGiowA1pYKMAADkPQSyFyn0vvhHebw/UkBdQtbHA225rJJ8gW9lj8iZvreLUr711a/OxR+5nmdqNMOXMzr8HRjpUP0/ympti68PSv/1NpP8A9rT/APjV/wDqndVxihvduqb5WIf2M8xs+m/6v9RMWyrSn/V/osJp6xVgehz8p8ssCjJIA9T8eU8k1FEbdWWrb8SMUPyypBmwHazWBCi67U7G6qbnbpgjBYkr08iIHqiJQei76uI0EC5KLhgH2kapyD0bcp28x/Vki0H9IGsj+NorVP8A/Kyuwf49hlRbUSCaTvr4Y4G622snyfT28vmUVh+s3nDO3ug1LBKtZQztyCbwrE+gRsEn6QN/ERAREQEREBERAREQERECAd6/aSyiuuis7PHDlnzglV2jYD5AluZ+Q85WHZvVGi/x3oovKY8Nbbdq0sCT4gXB3NyGM9Oo5y+e0PZfT66sJqK9wU5VgzKyk9drqQRnlkdDPN/bfgyaXiWp06FjXSyBFZiTh667MFup5uR8hMdPO3Tq/HUTrtD3p6y6hqqxRW1pCZptZrRu67Dy25HLd1GeWDgyvLDfSNuwoB5YInPh3BLnAsrUKo6NuAwfzzN83Gba0K3stgx5kEj6zTCIX8RfHMmdWl4gxLDd7yn1nDiWpDscCZ3AuH0eDfZe1i2bANMFKBWtOcm3cc7R7PT1bzAkt1FktvDVLrSepnL7UZP+yPZLhGoJ0+quup1LPithYFWxWC7VUshTdkkbTzPLGZNLP6O2j8tTqh8zSf8AyxLOUs0o06kzidQZafa/uMr0eju1NersbwEL+G9a+0F6ruUjB+ODKkI+f/OVHeb5xN04CvnjmPym54J2Pu1dGsuqK40NaWOhzudX3n2MDGQtbHnA1HjTi9uRj1k67E90dnE9Obk1dabXZGrKMzKVwRkgjqpB+s3mt/o+tTVZbZxCtUrRnZjQ2AFBJJPicukCueN8VsvtD2MWbw61BOPdQYUcvSYI1Jlj9je5tuJ6VNS2q8AMzL4Yo3n+GxQnf4gHMg+Ukb/0cK9pxrrN2ORNKEZ+IDA4+skWqZXVmDbu6j85sO03Zezh+rfTXFSyYIdTlWVuat6ry8j0/InnTw9TXnrygWb3R96RDDR62zKnAovc8wegosY9R+Fj8vSXUDPHT1yWdhe8i/htiAu1mlyA9DEsEU9bKs80KjntHI4Ixkgio9MxOKOCAQcggEH1B6GcoCIiAiIgIiICIiBjcS4jXp6nttcJXWpZnPQAfufh5zyj2m4wdZrdRqCT/GtdlDAKRWPZqBA5ZFaoPpLX/pB8UdV0dAOK7DdY4/EavDVAfUDxGOPXB8pTa0bjgSK6FDj3d30JnxhYfe/UiSTR9hWtAIsAJ+6VbP7TJPdwVzus6eaoTn4c8QIgekkPYHt2/C9Rv2CypwFtrIG4pknKMfdYZPLoeh8iNfr+Hiolf3xn9JqrExCJx2u7NVniddWmNa0a8V26ZzlaguoyBWcKdoFgKgAcgyjlNxre0nHOEutN15ICZTeiXI6DAytu3e2Oh3HIyMjmCdFxQVWcB0D1XD7Ro7L0srBCvWNRY9iOB1wHRMMPxn6STvW7b/aTw5U919MupcYHW8YVc9QV2WZA5e154GJfTc8bRbtN2v1vENv2m3cijlUgKV/Fyn3j8TnHliRtiB6fDkJsNWcA490qf0BwvyE1je6v0icpeOHIvnp1+UkfYrtjqdA9q6alLftQRXqZHcvs37QnhkHOHbyPykZUjdyOeszdJc1YLocOliujDqLEAZGHybB+kIlHYDtlquFm6unStebdgNRFm6tqdyk7EUnPtAHIGNokpu4fxvj2E1CjR6XcCQa2rDbTkZqZvEtI6gNtXIz6R2H1wftTe6e7fSz4/wC1r01x/wAUu6XRa13Z/gdei01enqLFawfaYgsxYlmZiABkkk8gBNjEojva7zb31Nmj0trVVUHZZZWxV7LF99d45qqn2SBjJDZ5cpUQHtfxL7RxPWW55NqLQvptQ+Gn+FVmuFjp0JwfMcx+kxalxn9oZpBzfVE9ecOfYb+yf2nXvPrM7S0K3J22K3IvjO0Hq2PgMmKr1twOwNpaCoYKaaiAwwwBVSAw8jjrM2dOjtR60atlatlUoykFWQgbSpHIjGOc7pUIiICIiAiIgIiIFYf0gdHu4dTZgZq1KZPmFsSxDj/aKflKGOR0JE9Pd53AH1vC76qhusAR0X8TVMr7B8SAQPnPMtyEZBBBUkFSMFWHIqwPMEehkV2Di9oGBc3L4mdNvErG961z9T/nMQ9ZwPWVHaGGfM/Oc7F5ToWSnsn2H1XE2K0INinD3vyrQ4zgnqzYx7KgnmM4BzIJLwHsZRqezd2q2FNRpvtLeIpx4i1e3tsHRht5A9Rjrjka7+1O5Tcc+HX4afBF3EL8feaehu6qyt+G2cOevwb9L4lOopJyWNm4m8Z5lX3Hn09OWJR2g7NO1errVc6nQPudASS9NZaq8ouOZR1rPxV29BCsSu47Sh9DiYdg/hD6TI09gYgjzB/PE6D/ACh8hJItu3TphzMz62xW39v9lXP7zB0g5mbBtG507WAewlgVmyB7ThdtYH3mIDNgeSky1IsDuJ0rWcVttOSKtMwLEk83atK1yf6qMB6BcS/5567AanUaegUaNf8Ap3EyH3sOWn0de5a7WyMAsxsbOD7O3kSUBnHDaNTwzjGj076y7VV6+q/eLWY7LaV8QugYnaDyAGfM5J5Ym2rj5WbPJvbPhtmn4lqktUqxvtcZ++ljs6WA+YIP7jqDPWU0XarsVpeI17dRXllB2XL7Nlefwt6f1TkHzBmmHmLTcOqsX+cqt+FwR+TCdOs4Gy9GVh6qyt+xk/7Sdw+spJbSsupTyXIqtAz0IY7GwPMMM/hkG1/ZTW0EizSahMdT4NhX6OoKn6GQaz7Lz6j5c/8AKdhUnz/KdKqxbaAd34cHd/d6yU8A7vtfqyBXpbAPOy1TUg+O5wCf9kGBbHcFr3fh9tTElaLytefuq6I5QfAMzH/alnSO9guyI4bolo3BnLM9tgGA1j4zjPPAAVR8FEkUoREQEREBERAREQEjnansDpOIK3i1KLSMDUKoFi45j2hzYfA8pI4geau1fdnZobFVwGFm7w2Rvf24z7B9oH2l5fHqZF24G5bbXTbY/wCBEdz9Qol+9ocW9pOHVt/qNPfcB/WcOgz/AHAfpLAmY1ZrTznwTuO199T2WbNMQpNdT+09jfdVtpxWD0ySSPwya9ynbJfD/wBG3gVX6c2BAQFNgVibEIH+tQ7s+ZHPmQxlrytu8rusOrf7Xoj4erXBIDbBaU91lce5aMABuhwAcdRUjZ9veyVzumv0BCa7Tjp5amr71Fg5Bvhn5ZHIrUGr7bLRxpOI112Vs2PtekZSr1uR4d9YDAbgwVbFJ57uoEmXBO+q7SN9m4rp7BYnI2KoWwjpueo4DDkfbrJBxyE3PGu0XAuLVMt19KuVIW2xTTdUfIo9ig8jj1BxzzCtN257r9I9D8T0LhFFTXtUvOq1ApctWB7jY546cug6ymbBivH/AM6zc6nTvo9Q1FesW6kg+3p72NNivuAV1U4DHllOfXqZqdQp2kAE9egz5wmmLoupm1rpBFW5GsU2N/CUkGxiEC1rjJyxwvIZwTjnNXpEIJyCPmCP3lpd1HEeH6bOo1tqV2Vswo35wNygWOoAOWxgZ8gx9YpFmd3fYw6Otr7wp1epCmwqBtqRQAmmrA5BVUKOX4R5KuNZqrRq+1FKrzXhulsd2HMC3UexsJ8jsZT9D6Tq1/fAupzTwii3WXsMCzw2SmrOcPYXwfLzwD6ze93nYn/R1Dm1hbqtS5s1F34nYltoJ5lQWbnyyWJwM4A2lkREqEREBERAREQEREBERAREQEREBERArrt9b9i4rw7iDcqfa01z+SCwN4bH0ALMSfRJYgM1vaPs/VrtNZprwSlgGSDhlKkMrqfUEA88jlzBHKQDh/a/UcD26XiitZpl9mjiCAuCg91Lh13AfX4MPak7Nd4tKJHtB3g8OuAKa3T8/utaqN680fDD6id+o7a6Cv39bpV+eoq5/L2pU0zuJ8Go1KbL6a7V/DYisPmMjkfjK67T92XCKF/k3LY+dtVN1m4/HDsVRR6nl5DPSbXXd8mi3irTFtVac4CKVrGBnc1rADb8VDSttbwP7fqbbtXqlZiwO1SGCryHIDO0DoBj5+ZnPPOTjy1jjto6ez9wudaNOSqMRm4g+fIZO3PLlkD95n2dnLdRZscjSlQMoMHcx5gqScYIx5nrNumtGnY10WWPtCrnq28jlUueRb49AOfQ4O+4b2R1Vo3Xan7Op5+FRtL/APeXuCSflictunCGarszbT/CqvW8nPtOAPDx19roR/lO3QaHWaB/EsGnevO3DKtmG6j2HXnnHVcnlyPWWMvYwKMLqtSf+0sW5T8ClqsMfLEwtfwYVEO6qSgI3DIVkIwQAxPhsBnlnGM49I3pOK3nYnvCp1KrWyLSxO1SAVqsYciqZA2tke6c/MybSkuLaHTqgOnpsrLEbmLey2OftKCQxyOR8vI8+c17G9va2rWnVXKlwO1GdtvjD7vtHkX8iOpxnzON4fJLdb2zljxtOIiJ2cyIiAiIgIiICIiAiIgIiICIiAiIgJxsqDAqwBB5EEZBHoQes5RAhnGu7ThHhvZdpKa0QFmdS1IUDmT/AAyuJQ/arWcPNhGh0nhVKf5j2XNZZjkDtdyK1+GM9M46SW98fbs6m86Wpv4FDYbB5W2r1J9VU8h8efpirc5OZFSLsroTebcewNqDl1wSd2fXoJO9PptLXpmrqu3uuTtDBiHUg7hkeyMZBxiQDswSxtrU4NiqM/I5I+oyJZerqQ0rW+od2XBVVTmpUDmAqZK56kDzE4Zb3eXbHs6+wHChYvi4JITdz5nfazb2+fsgfKTQaYgjkRz8+X/OQLsn2hTRWujuPBckJbz2ox5+HZyynrkjlz8jytCi5HAK8wehBzn4g55ySs2MTTomfI9fJv2xicOL6UMhIHII3PyGBkfqB+U2Dqo5kYx5yGdq+2QYNptMd9j8iw5hF5ZLH84tSNfw6zxNIc/cNij5Vuyr+gEiPbPSj7OSfJhy+fKS3S07KVrHRQBnzPqT8zzkN7d60BBX5kgn5CeP4f6cfbvl+vLh2M70NXw7CBvGoH/49jH2R0xU/M1/Lmvw856D7LdqqOI6cXUNkdGQ8nrfGSjjyP6HqCRPI5sm87G9sruG6pb6iSvIW1eVteea/wBocyp8j8CQfqPK9aRMbhnEa9RTXdU26u1QysPMMM/Q/CZMqEREBERAREQEREBERAREQEREBI53hceOi4bqLlOHCbUPo7+yCPiM5+kkcrjv3J/0YAPO0E/RXgeeLby2ZxVYCYnNG5SDM4RqPDuU5x5Z9PQ/niWpwDW+IzguVDoNyqBvbHoeu3meXxlPyTcE4vuUIzbWHuv8vj6zlnPMdML4Tfi/D6qkc6bTq/IBy+4qxJJUbM5JAzkkjGfOaCiltKjM51Gi8wtLN4b5x7IqfKq3ObHhfErvEGTWWUEAucB8+pPLP9qZfFePLdYK7kywPJEKMuW9NrcyfnOXjnv6dOGh0PFhqbFqv1GrAc4XdYArHyVvDC4zJlpNDXShWutVx1IHPI5ZJ8+WDPuv1hFQ/wCg2IoCjcyqOa4OQT06dZGT2qtsdlQeGpAy+3JyDy2uRjOCc4HkJjPDquudE4bXi/GUoUkkbvJf+J+ErPjupNlhLH2mO4j0HkP3m24petbF2Yu591Sc4P4ifMyL6i8liSck9Z1+H4pixnltwZY2Y5zmpnMrPQ5Lq/o+doi1V2jY58Im2rn0VyPEQD0DkN/3hlwTzr3GErxRcfertU/LAb91WeipQiIgIiICIiAiIgIiICIiAiIgJX3fMA2krT8VhP0CkH/eEsGQfvZ0xOlqfyS4Bj6LYrKD9X2D6wPNl9JRtp8unxhec33F9GCf1/8AcTR3VlZFfDpiegnbTWw8jkfrOOk4i1Zyp/Yj8jJDpO2i4xZRWT+Lbj9jBHRoOM4GCenlM9tUrc+R+k0/FdRTc+5MVH0GcTWmx16ODOd+P6a6kwPFuXtMWx0BJIHyzNVr+0TcwuBNC+qc+Y/OY7MT1OYmH2XJ3Xaosc9TMcKSZzL/AAnJHnTsw7EXE7FWfEXMy9LRzgT7uWqC8RrJ80tA+e3J/QGegJQ3dRXu4pSFH8uu6w/BQvhf71qy+Yi0iIlQiIgIiICIiAiIgIiICIiAmBx3hK6rTW0NyFikZ/C3VWHxDAH6TPiBQdPCBYG012FtqZgw+8Dn309R6/T6x3jvY+6nJ2+JX+NRnA/rL1H7S7O3XYAa0eNSfD1SD2XyQHx0ViOh8t30II6V3T2qs0znT6+pq3X7+38mKjkR/WXImOY13VfbouWR5zFeoiS3tbtOq3oUKvUh3JjaW3WZJx5425mmrqDOq9NzKM+mSBmalRqC04lpM27Dh+dd6HIyFasgjln2ijNj8pht2DvyQGoO04OLSMH0OUHoZOqGkXzEkq9h7z/1Pz8XI/RTO9OxLD+ZbUnxxY2f7yqD+cdUTSKBZ3V6fM2vEeFikoA4fem7O3b95lxjJ/D6zFEuxzrrxMlHAExTbj6S0+7jule5l1OuTbSMMmmYe1afJrV+6nT2TzbzwMhipV3NdlG0+mbVWqRbq9u1SOaULk1gjyLElvkV9JYsRKhERAREQEREBERAREQEREBERAREQE13HOzun1tfh6ipbF54J5MhIxuRx7SHHmCJsYgUv2i7irVJbRXK6k/yrjtYDnyWxRtbyGCF+ZkA4h2X1ekYNqNJcgVgS2zcmFIJzbXuUfUz1PEDzRpu1umsyHFgBQKSoQ5I6McEn18h1mXpOOaPeCbmUAHP8JxuJxgn2Rnzl9cQ7N6XUfztNRb8bKa3I+RYTVXd2PDG66Ggf2U2/wC7iY6Iu1NWdotOCdzoVyNu2qxjtGQNwKnnjH6zE1vavT7Dguc46VIo9D723rzl1r3U8LB/+yqPz3n9C02Gi7D6Ckhq9FplYdGFNe4fJiMiOiG3m/WWWcQtVtPRbZtQIdlZfJyzZPhgheTDlnykg4L3McR1BBdF0yebWuC2PUV1kk/Jis9FqoAwBgegn2a0iC9kO6HSaErY+dReuCLbANqHlzrq6Lz5gncw9ZOoiUIiICIiAiIgIiICIiAiIgIiICIiAiIgIiICIiAiIgIiICIiAiIgIiICIiAiIgIiICIiAiIgIiICIiAiIgIiICIiAiIgIiICIiAiIgIiICIiAiIgIiICIi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2" descr="data:image/jpeg;base64,/9j/4AAQSkZJRgABAQAAAQABAAD/2wCEAAkGBwgHBhUIBwgSERIQDSEXFRAXEhAUFBYVIB0iIhkVExUkHCgsGRooHRQVLT0hJSk3Li4wGB8/RDM4QzQtLisBCgoKDg0OGhAQGzIlICQzNy8sNjc0NzYsKzU3MCwzLCwvMS40LiwsNywyKywsLi4sLCw0Ly00LDQsLCwsLCwsLv/AABEIAOEA4QMBEQACEQEDEQH/xAAcAAEAAwADAQEAAAAAAAAAAAAAAgYHAQUIBAP/xABIEAEAAQIBBgcLCAcJAAAAAAAAAQIDBAUGBxEzcRIhMTVBdLIWMjZRVWGRkpOx0hQiQlNigYKzUlRyocHCwxMVFyQ0ZHODov/EABoBAQADAQEBAAAAAAAAAAAAAAADBAUBAgb/xAArEQEAAQIEBAUEAwAAAAAAAAAAAQIDBBExMhMUIVESM1JhsUGBofAiQnH/2gAMAwEAAhEDEQA/ALFpAz2xVGNqyTka9NuLc8G7ep7+aumiifoxHTMcevxauPRw2GjLx1q927OeUM7u3bt6vh3rlVUz9KqZqn75leiIjRXzRdAAAAAAAAAAAAAAAAAAAAAAAHNFVVFXCoqmJjpiZifSC6Zl584zJ+MpwmV8RVdsV1auHXMzXameSrhTxzT44nkjk5NU07+GpqjOmOvymt3ZicpbAy1p5svXKr16q7cnXNdU1TPnmdc+9vxGUZM9F0AAAAAAAAAAAAAAAAAAAAAAAAAcTGuNQO77qcq/rM+mUPAo7PfEqdKmeAAAAAAAAAAAAAAAAAAAAAAAAAAAAAAAAAAAAAAAAAAAAAAAAAAAAAAAAAAAAAAAAAAAAAAAAAAH15MyZjsrYj5Pk3C1XaumKY4o89VU8VMb5ea66aIzqnJ2KZnRd8l6LcVciK8q4+m39i3Tw59edURP3Sp146P6wmixP1lYcNo1zftU6rsXrvnquzHZilBOMuTp0SRZpfV/h9mvq5un2+J+N55u73/EHBo7Izo8zYnkwFUf9+I+M5u73/EHBoflXo3zdq721dp3Xav463ecunBpV7O/MLJeRsg3MpYTEX5qt8HVTVVbmmddcU8fzInkq8aexiq664pmIR12opjOGdL6AAAAAAAAAAAAAAAAAAAABaMysz7+cV75RiJm3hqKtU1x31c9NFv+NXR7q2IxEW4yjVJbt+L/ABseTsn4TJeEjC4DD026KeSmI6fHM9M+eeNlVVzVOdS3EREZQ+p5dAAAAVnSR4F3/wAH5lKxhfNj9+iO7sliDYUwAAAAAAAAAAAAAAAAAAHZ5tZGu5eyzRgLUzEVcddUfRtx31W/jiI88wju3It0TU9UU+Kcm+YPC2MDhacLhbcUUW6eDTTHREMSqqapzldiMukP2cdAAAAAVnSR4F3/AMH5lKxhfNj9+iO7sliDYUwAAAAAAAAAAAAAAAAAAGr6I8lxYyVcynXT86/c4NM/Yp4uLfVwvVhmY2vOqKeyzYp6Zr8pJwAAAAAFZ0keBd/8H5lKxhfNj9+iO7sliDYUwAAAAAAAAAAAAAAAAAHAPQGaeFjBZs4exq1TGGpmY+1Ma6v3zLEvVeK5VPuvURlTDtkT0AA+PK+U8LkjJ9WOx1fBoojfMz0U0x0zMvdFE11eGHKpiIzllmVdJeWMTcmMnUUYejo+bFy598zxfdq++WjRgqI3dVab1U6OpnPbOaZ1zlev1LHwJeWtel44lfdx3bZy+V6/Us/Acta9Jxa+758fnRlzKOEqwmOyjVXbr1cKiabUROqYmOOKYnliHqmxbpnOIJrqmMpl1CV4AAAAAAAAAAAAAAAAAARud5O4gek8NTFGHpojooiP3MCdWg/RwAAZppjxlf8Al8DTPzZ4VyqPHMaop7VfpaGBp3VK9+dIZq0FcAAAAAAAAAAAAAAAAAAAAABG5s53OxqS9K29nG5880EgAAZRph54sdXntNLA7ZVr+sKCvIAAAAAAAAAAAAAAAAAAAAAAEbmznc7GpL0rb2cbnzzQSAABlGmHnix1ee00sDtlWv6woK8gAAAAAAAAAAAAAAAAAAAAcAAjc2c7nY1Jelrezjc+eaCQAAMo0w88WOrz2mlgdsq1/WFAXkAAADkAAAAAAAAAAAAAAAGxaJvBaetVe6GVjPM+y3Z2rmqJQAAAAAAAAAGdaY8RwcFh8Nr767VX6sRH9RfwMdapQX56RDL2irAAAAAAAAAAAAAAANi0TeC09aq90MrGeZ9luztXNUSgAAAAAAAAAMn0wYjh5as4f9DDTV61Ux/TaeBj+Ez7q1+esQoS6gAAAAAAAAAAAAAAAbFom8Fp61V7oZWM8z7LdnauaolAAAAAAAAAAYppOv8A9tnhco+rt0Uf+eF/O18JGVqFS9P8lVWUQAAAAAAAAAAAAAADYtE3gtPWqvdDKxnmfZbs7VzVEoAAAAAAAAADAM7sR8pzoxN3/dVU+rPB/lbdiMrdMeyjXOdUupSvIAAAAAAAAAAAAAADtcmZyZZyThvk2TsfNujhcLgxRanjnlnXNM+KEVdmiuc6oeorqjpEvr7t85vK9Xs7HwPPLWvT8u8Wvud2+c3ler2dj4DlrXp+Ti193FefGc8UTMZXq5Pq7HwEYa16fk4tfdulEzNETPiYy6kAADO9JmcGVsj5StWsmY2bVNdmZqiKbc654XLx0yvYS1RXTM1QgvV1UzGSnd2+c3ler2dj4FvlrXp+UPFr7ndvnN5Xq9nY+A5a16fk4tfc7t85vK9Xs7HwHLWvT8nFr7uhu3K712bt2rXVVVNUz45mdcz6ZTRGUZPCLoAAAAAAAAAAAAAAAAAAjc2c7nY1Jelbezjc+eaCQAAMo0w88WOrz2mlgdsq1/WFBXkAAAAAAAAAAAAAAAAAAAAAACNzZzudjUl6Vt7ONz55oJAAAyjTDzxY6vPaaWB2yrX9YUFeQAAAAAAAAAAAAAAAAAAAAAAI3NnO52NSXpW3s43PnmgkAADKNMPPFjq89ppYHbKtf1hQV5AAAAAAAAAAAAAAAAAAAAAAAjc2c7nY1Jelbezjc+eaCQAAMo0w88WOrz2mlgdsq1/WFBXkAAAAAAAAAAAAAAAAAAAAAACNzZzudjUl6Vt7ONz55oJAAAyjTDzxY6vPaaWB2yrX9YUFeQAAAAAAAAAAAAAAAAAAAAAAI3NnO52NSXpW3s43PnmgkAADKNMPPFjq89ppYHbKtf1hQV5AAAAAAAAAAAAAAAAAAAAAAAjc2c7nY1Jelbezjc+eaCQAAMo0w88WOrz2mlgdsq1/WFBXkAAAAAAAAAAAAAAAAAAAAAACNzZzudjUl6Vt7ONz55oJAAAyjTDzxY6vPaaWB2yrX9YUFeQAAAAAAAAOa6aqK5oqjVMTqmPPAOAAAAAAAAAAAAARubOdzsakvStvZxufPNBIAAGUaYeeLHV57TSwO2Va/rCgryAAAAAABwD7f7qx36tV6HjiU93rwytOkPNPE5PyhXlTBWZrsXaprq1Rrm1XPHVwo/Rmdc6+SNerxa62FvxVTFM6x+Ul23MTnCkxMTyLiFyAAAAAAAAAAACNzZzudjUl6Vt7ONz55oJAAAyjTDzxY6vPaaWB2yrX9YUFeQAAAAAOAWTM3NTFZw42mu5amnDU1a7l2dcRVEctFuemZ5Nccnoia9+/FuPdJbtzVPs235NY+oo9WlkZyuZP1cGB538+1/tNqxshSubnTJngAAAAAAAAAABG5s53OxqS9K29nG5880EgAAZRph54sdXntNLA7ZVr+sKCvIAAAAAH2ZH5yo/beLm2XqnV6Ewn+lo/449zDnVeh+rg/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5" descr="data:image/jpeg;base64,/9j/4AAQSkZJRgABAQAAAQABAAD/2wCEAAkGBwgHBhEUBxIVExQUFxgXGBcXGRQXFhkVFhQWGRQXGRUZHy0gGholHBQUITEiJikrLi46GCEzPDMsQygtLisBCgoKDg0OGxAQGywmICUsLC4tLC80LCwsNCssLCwsLC8wLDQsLDAsLCwuLCwsLC8wMCwsLCwsLywvLCwsLCw0LP/AABEIAOEA4QMBEQACEQEDEQH/xAAbAAEAAgMBAQAAAAAAAAAAAAAABQYDBAcCAf/EAEAQAAIBAwEEBwUEBgsBAAAAAAABAgMEBREGITFBEiJRYXGBkRMyobHBQmKS0SNDUnKC4RQkMzREg6KywtLxB//EABsBAQACAwEBAAAAAAAAAAAAAAAEBQEDBgIH/8QANBEBAAIBAgMFCAIBBAMBAAAAAAECAwQREiExBUFRkdETImFxgaGx4TLwwRQjQvFSU5IV/9oADAMBAAIRAxEAPwDuIAAAAAAAAAAAAAAAAAAAAAAAAAAAAAAAAAAAAAAAAAAAAAAAAAAAAAAAAAAAAAAAAAAAAAAAAAAAAAAAAAAAAAAAAAAAAAAAAAAAAAAAAAAAAAAAAAAAAAAAAAAAAAAAAAAAAAAAAAAAAAAAAAAAAAAAAAAAAAAAAAAAAAAAAAAAAAAAAAAAAAAAAAAAAAAAAAAAAAAAAAAAAAAAAY/b0v6R0Okunp0ujz6OumunZqeuGeHi25PHtK8XBvz232+DIeXsAAAAAAAAARGc2hs8QtKnXqPhBcfFv7KJOn0t83OOUeKDq+0MWm5Tzt4R/nwUrIbVZW8k+hP2UeyG5/i4+mhbY9Dip1jf5+jns/amoyTynhjwj16/hEzubio9ak5yffKT+bJMUrHSIQZyXnrafOXqje3dB60KtSPhKS+pi2OlusQ9Vz5aTvW0x9ZT2M2yv7aSV6lVj27oz9VufmvMh5ez8dv4cp+yy0/bGanLJ70eU+n96rtjMnaZS36VnLVc1wlF9jXIqcuG+KdrQ6LT6nHnrxY59W4am9FZTaHG41NVp9KX7EOtLz5Lz0JOLS5cvSOXjKFqO0MGDlad58I5z+vq9YHIV8paOrVgoRk2oLi+it2rfe9fQxqMVcVuCJ3nvZ0WovqMftLRtEzyj4JMjpgAAAAAAAAAActyWWr1M/Ovby0cZNQf3Y7kvBriu9nRYsFYwxjtHdz+bjNRq7zqZzUnnE8vlHL7/wCV92fzdDMW2serUj70OzvXbEptTprYbfDul02i1tNTTeOVo6x/e5KkZNAAAAAAAQe1OcWItUqOjqz91di5ya+X/pL0mm9tbeekf3ZXdo67/TU2r/Kenq5tUqTq1HKq3KTerb3tt82X0RERtDkbWm0zNp3mXkywAAAGxj765x1yp2kujLh3NdjXNHjJirkrw2htwZ74b8dJ2lnvM1k71f1mtNrsXVXpHTU8U0+Kn8aw2ZdbqMv87z+Pxs9YHEVcveqFPdBb5y7I/wDZ8v5GNRnjDXeevczo9JbU5OCOnfPw9Z7nUqNKnb0FGklGMUklySS3HO2mbTvPWXaVrWlYrHKIZDD0AAAAAAAAAMN3N07SbXKMn6Jnqkb2iHjJPDSZ+EuOx91HUy4GOjNa3Na0uIztpOMo8Gvl3ruPF6VvXhtHJsx5LY7Rek7TDoWz209DJpQudIVez7Mv3X293zKTU6O2L3q84dToe06Z9qX5W+0/L0WAhLQAAAAHxtJbwOTZrISyeTnUfBvSPdBe78N/mzpcGL2WOK/3dw+q1E58s5PL5dzSNqOAAAAAB6p9Dpr2uunPo6a+Wu4xO+3Jmu2/vdPgsFHaqdjaqniqEKUVzk3Nt9r4ashW0MXtxZLTP29VpTtScVODDSKx8efpzSezlDI5ysq2VnJ0ovqw4RnJc+itzin6sj6m2LBHBjjn3z4Jmgpn1Vva5rTwx0jumfl4R+VyKtfgAAAAAAAADxWh7SlJPmmvVGYnad2LRvEw424SptqfFbn4rczqd9+cOA4ZrynuAAFmwm19zZpRv06sO39YvN+957+8gZ9BW/OnKft+lvpO18mL3cvvR49/7/vNdsdk7PJU9bOal2rhJeMXvRU5MN8c7Wh0WDU4s8b453/Pk2zU3gACO2hrO3wdeUePQkl4taL5m/TV4stY+KLrrzTT3tHhLlJ0biQAAAAAAACybM7MVMhJVL5ONLilwlP8o9/Pl2kDVayMfu06/j9rfs/sy2ba+TlX7z+vy6DCEacEqaSSWiS4JLgkUszMzvLqIiIjaHowyAAAAAAAAAAHNdssc7HMSlFdSr11+99teu/+IvtDl48W3fHL0cj2rp/ZZ5tHS3P69/r9UETFaAAPVOc6U06TcWuDTaa8GhMRMbSzWZrO8TtKfx+2GStUlcaVV97dL8S+qZBydn4rc68lpg7Xz4+Vvej48p8/0sNntpja395U6b710l6x3/AhX7Oyx/HaVpi7awW/nvX7/hL2+Yxtz/Y1qb7ukk/R7yNbT5a9aynY9ZgyfxvHmwbSpV9n7hU2n1G93dv+h60vu5q7+LXr44tLfbwly06JxgAAAAAABH3kJI6uznKvoAAAAAAAAAAAAPFerChRlKruUU5PwS1ZmtZtMRDze0VrNp6QjL+3sNpMY40ZxkuMZRabjLk9Pg0SMd8mmybzH0Q82PDrcO1ZifCY7pc2v7K4x904XcejJejXJp80X2PJXJXiq5LNhvhvNLxtP96fBrntqAAAAB8aT4mTZ9j1fd3GOpHLoAAAAAAAAZLaHtbmEV9qUV6yS+pi87Vmfg9444r1jxmPy7Gcs70AAAAAAAAAAAGK5pe3tpxf2ouPqtD1W3DaJeMleKs18Ycfpyq29TqNwktzabTTXFao6eYi0c+cODrNqTymYnyZ7rIXl3TUbqpKaW9dLRteEnv+J4pipSd6xs25NRlyRte2/wA/Xq1jY0gAAAAAAAAAAAAAAEjs5Q/pGeoL76l+Drf8TRqrcOG0/D88kvQ049TSPjv5c/8ADqxzjtQAAAAAAAAAAAAOa7Y412GXlKK6lXWa/e+2vV6+ZfaHNx49u+OXo5HtTTTizzaOluf17/X6oImK0AAAAAAAAAAAAAAAAWj/AOf2vtMnUqPhCGnnN/lF+pX9pX2xxXxn8LnsTFxZrX8I/P8A0v5SunAAAAAAAAAAAAA0czjKOWsXTr7ucZc4y5NG7BmtivxQjarTV1GOaW+k+EuYZLH3ONunC7WjXB8pLti+aOgxZa5a8VXHZ8F8F+C8c/z8mqbGkAAAAAAAAAAAAAAA6RsVYuzwkZT96q+m/B7o/BJ+ZRa7Jx5do7uTreycHs9PEz1tz9PsnyEswAAAAAAAAAAAAAEXmJYe4XssrKmnxSlJRkteDi3vXPgSMMZq+/jifoh6qdLf/bzTH1nafopWVwVlQbdjd0ZL9mU4qXquPoi2w6m9uV6T9Ic9qdDipzx5az8JmN0C9zJisAAAAAAAAAAAAA3cNj5ZPJQprg3rJ9kF7z9N3mjVny+yxzb+7pGl0858sY/P5d7rMYxhFKO5Lcl3HNTO7t4iIjaH0MgAAAAAAAAAAAAAKvt1i3dWSq0VrKlr0u+D4+nH1LDs/Nw34J6T+VN2xpfaY4y1616/L9eqgF05gAAAAAAAAAAAAAB0HYjEuzsXVrrSdXh2qH2fXj6FJr8/HfgjpH5dT2RpfZY/aW62/Hd59VmIC3AAAAAAAAAAAAAAADSa3gc/2o2YqWc5VcfHWm97iuMO3Rc4/IutJrIvHBfr+f25ftDsycUzkxR7vh4fr8fJWCwU4AAAAAAAAAAAJ3ZPCPK3nSrL9FB9b70uUPq/5kPWan2Vdo6z/d1l2bov9Rk4rfxjr8Z8PX9ulLctxQuuAAAAAAAAAAAAAAAAAABB5XZbHZCTlFOnN/ahok33x4P5kzDrcmPl1j4q3U9l4M077bT4x6KzkNjrizpOXtqXQXFz6UPzJ+PtCt524Z3+HP0VGfsfJjibcddvjvHqrT47ieqAAAAAAAACQweIr5i76NHdFe/LlFfVvkjRqM9cNd5690JWk0l9Tfhr0758P26hY2lCxtY07ZaRit31b7Wzn8mS17Ta3V2WHFTFSKUjlDOeGwAAAAAAAAAAAAAAAAAPFarToQbrSUUubaS9WZis2naIebXrWN7TtCt5TbKytk1Yr2su3hBfxc/L1J+Hs+9ud+UfdU6jtjFTlj96ft5+imZTK3mUq63ktdOEVuivCP14lriwUxRtWPVz+o1WXUTvkn6d3k0jajgAAAAAAJXA4G6zFXqdWmn1pvh4R7X8iNqNVXDHx8E3R6HJqZ5cq98+njLpOPsbfHWqhaR0ivVvm2+bKLJltktxWdbgwUw0ilI2hsmtuAAAAAAAAAAAAAAAIbL1c5a6yx0adWP7LUlNeGktJfPxJWGMFuV94n7fhA1VtXj97FEWjw57/nmrFXbTLRk04U4tcU4z1T705FhXs7DPPeft6Ka3bOpiduGI+k+rSuNqszX/AFvRX3YxXxab+JurosFe7f5o9+1NVf8A5bfKI/aJuLitcz1uZym+2TcvmSa0rWNqxshXyXyTveZn582My8AAAAAAAPdCjVuKqjbxcpPgktWYtaKxvadoeqUte3DWN58IW/CbGNtTy7/y0/8AdJfJepV5+0O7F5+i90nY3/LP/wDPrPp5rlSpwo01GklFLckloku5FXMzM7y6CtYrG1Y2h7MMgAAAAAAAAAAAAAAAABo5LE2OTj/XKak+UuEl4SW83Ys+TF/GUbPpMOeP9yu/x7/NVr/Yaa1eOq6/dnuf4o/kWGPtKP8AnHkps3YcxzxW+k+seiAu8DlbR/pqM2u2K6a/06/Em01WK/S0fhWZdDqMf8qT9Of4R0urLSW59j3M3xzRJ5TtIAAAfacZVZaUk5PsSbfohMxHVmsTadq8/klLPZvL3fuUnFds+ovR7/gRr6vDTrby5pmLs7U5OlNvny/f2WHH7DQi08jUb+7DcvOT3vySIWTtKelI81pg7EiOeW2/wj1/6Wixx9pj6XRs4KC7uL8XxfmV+TLfJO9p3XOHT48NeHHXZsmtuAAAAAAAAAAAAAAAAAAAAAAAGOrQpVl+mjGXik/mZi0x0l5tStv5Ru054TFVH16FL8EfyNsajLHS0+aPbRae3XHXyh4Wz2HX+Hp+h6/1Wb/yl5//AD9L/wCuPJlp4fGUn+joUl/BH8jxOfLPW0+bZXSYK9KV8obkKcKa0ppJdy0NczM9W+KxHR6MMgAAAAAAAAAAAAAAAAAAAAAAAAAAAAAAAAAAAAAAAAAAAAAAAAAAAAAAAAAAAAAAAAAAAAAAAAAAAAAAAAAAAAAAAAAAAAAAAAAAAAAAAAAAAAAAAAAAAAAAAAAAAAAAAAAAAAAAAAAAAAAAAAAAAAAAAAAAAAAAAAAAAAAAAAAAAAAAAAAAAAAAAAAAAAAAAAAAAAAAAAAAAAAAAAAAAAAAAAAAAB//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923288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difficulties remain…</a:t>
            </a:r>
            <a:endParaRPr lang="en-GB" dirty="0"/>
          </a:p>
        </p:txBody>
      </p:sp>
      <p:sp>
        <p:nvSpPr>
          <p:cNvPr id="3" name="Content Placeholder 2"/>
          <p:cNvSpPr>
            <a:spLocks noGrp="1"/>
          </p:cNvSpPr>
          <p:nvPr>
            <p:ph idx="1"/>
          </p:nvPr>
        </p:nvSpPr>
        <p:spPr>
          <a:xfrm>
            <a:off x="155575" y="1600200"/>
            <a:ext cx="6000601" cy="4997152"/>
          </a:xfrm>
        </p:spPr>
        <p:txBody>
          <a:bodyPr>
            <a:normAutofit/>
          </a:bodyPr>
          <a:lstStyle/>
          <a:p>
            <a:r>
              <a:rPr lang="en-GB" sz="2800" dirty="0" smtClean="0"/>
              <a:t>Representativeness</a:t>
            </a:r>
          </a:p>
          <a:p>
            <a:r>
              <a:rPr lang="en-GB" sz="2800" dirty="0" smtClean="0"/>
              <a:t>Reliability</a:t>
            </a:r>
          </a:p>
          <a:p>
            <a:r>
              <a:rPr lang="en-GB" sz="2800" dirty="0" err="1" smtClean="0"/>
              <a:t>Replicability</a:t>
            </a:r>
            <a:r>
              <a:rPr lang="en-GB" sz="2800" dirty="0" smtClean="0"/>
              <a:t> </a:t>
            </a:r>
            <a:endParaRPr lang="en-GB" sz="2800" dirty="0"/>
          </a:p>
        </p:txBody>
      </p:sp>
      <p:sp>
        <p:nvSpPr>
          <p:cNvPr id="4" name="AutoShape 4" descr="data:image/jpeg;base64,/9j/4AAQSkZJRgABAQAAAQABAAD/2wCEAAkGBhQREBQUExMVFRUSFRQYGBIXFBUXGBQVExoVFRUSFRUYHCYfFxsjGRYUHy8gIycpLC0sFR8xNzAqNSYrLCkBCQoKDgwOFQ8PGiwkHSQpLCwsLCksLCwpKSwpLSwsKSwpLCwsLCwpLCwsKSkpLCwsKSkpLCwpKSwsKSksKSksKf/AABEIAOEA4QMBIgACEQEDEQH/xAAcAAEAAgIDAQAAAAAAAAAAAAAABgcEBQIDCAH/xABJEAACAgECAwUFBgIGBgkFAAABAgADEQQSBSExBgcTQVEiMmFxgRRCUpGhsSMzCGJykqLRFUOCssHxJFNzg5PD0uHwFjREVGP/xAAZAQEBAQEBAQAAAAAAAAAAAAAAAQIDBAX/xAAhEQEBAAIBBAIDAAAAAAAAAAAAAQIRIRIxQWEDUSIyM//aAAwDAQACEQMRAD8AvGIiAiIgIiICIiAiIgIiICIiAiIgIiICIiAiIgIiICIiAiIgIiICIiAiIgIiICIiAiIgIiICIiAiIgIiICIiAiIgIiICIiAiIgIiICIiAiIgIiV72071E025NPtZlzuubmikdVUD3z8eg+PPEtkaxxuXZO9Zrq6UL2utajqzMFH5mRHine5oqchS9pH4Fwv95yMj4jMhvDOxXEOLOL9XY9FR91nGbmU4/l1HApU+pHl7p6zYX8O4Hw5zW1J1uoX3lK/aXBHk27FNbHPT2flM/lfTesJ7Yup793sbbptOhbnhf4lzEeuysL/xjS95HFmObNMKK+eb7tJfXWDj2QXdx1OAPiR6zbL3t1ou2nh1ygdFZqKh/gZsflNN2i7earX6S6r7FVXXhN7nU+Ia/bUo2BWv3lElns6p4iMdpe8/W6msB7BUOu2nfUT/AG2DknHpnHzIBm77Ed9hooFWsWy8qfZtVlNm3yWzeRuI/FnJGM8+Zg1/AgT/ABLq/ocztGiowA1pYKMAADkPQSyFyn0vvhHebw/UkBdQtbHA225rJJ8gW9lj8iZvreLUr711a/OxR+5nmdqNMOXMzr8HRjpUP0/ympti68PSv/1NpP8A9rT/APjV/wDqndVxihvduqb5WIf2M8xs+m/6v9RMWyrSn/V/osJp6xVgehz8p8ssCjJIA9T8eU8k1FEbdWWrb8SMUPyypBmwHazWBCi67U7G6qbnbpgjBYkr08iIHqiJQei76uI0EC5KLhgH2kapyD0bcp28x/Vki0H9IGsj+NorVP8A/Kyuwf49hlRbUSCaTvr4Y4G622snyfT28vmUVh+s3nDO3ug1LBKtZQztyCbwrE+gRsEn6QN/ERAREQEREBERAREQERECAd6/aSyiuuis7PHDlnzglV2jYD5AluZ+Q85WHZvVGi/x3oovKY8Nbbdq0sCT4gXB3NyGM9Oo5y+e0PZfT66sJqK9wU5VgzKyk9drqQRnlkdDPN/bfgyaXiWp06FjXSyBFZiTh667MFup5uR8hMdPO3Tq/HUTrtD3p6y6hqqxRW1pCZptZrRu67Dy25HLd1GeWDgyvLDfSNuwoB5YInPh3BLnAsrUKo6NuAwfzzN83Gba0K3stgx5kEj6zTCIX8RfHMmdWl4gxLDd7yn1nDiWpDscCZ3AuH0eDfZe1i2bANMFKBWtOcm3cc7R7PT1bzAkt1FktvDVLrSepnL7UZP+yPZLhGoJ0+quup1LPithYFWxWC7VUshTdkkbTzPLGZNLP6O2j8tTqh8zSf8AyxLOUs0o06kzidQZafa/uMr0eju1NersbwEL+G9a+0F6ruUjB+ODKkI+f/OVHeb5xN04CvnjmPym54J2Pu1dGsuqK40NaWOhzudX3n2MDGQtbHnA1HjTi9uRj1k67E90dnE9Obk1dabXZGrKMzKVwRkgjqpB+s3mt/o+tTVZbZxCtUrRnZjQ2AFBJJPicukCueN8VsvtD2MWbw61BOPdQYUcvSYI1Jlj9je5tuJ6VNS2q8AMzL4Yo3n+GxQnf4gHMg+Ukb/0cK9pxrrN2ORNKEZ+IDA4+skWqZXVmDbu6j85sO03Zezh+rfTXFSyYIdTlWVuat6ry8j0/InnTw9TXnrygWb3R96RDDR62zKnAovc8wegosY9R+Fj8vSXUDPHT1yWdhe8i/htiAu1mlyA9DEsEU9bKs80KjntHI4Ixkgio9MxOKOCAQcggEH1B6GcoCIiAiIgIiICIiBjcS4jXp6nttcJXWpZnPQAfufh5zyj2m4wdZrdRqCT/GtdlDAKRWPZqBA5ZFaoPpLX/pB8UdV0dAOK7DdY4/EavDVAfUDxGOPXB8pTa0bjgSK6FDj3d30JnxhYfe/UiSTR9hWtAIsAJ+6VbP7TJPdwVzus6eaoTn4c8QIgekkPYHt2/C9Rv2CypwFtrIG4pknKMfdYZPLoeh8iNfr+Hiolf3xn9JqrExCJx2u7NVniddWmNa0a8V26ZzlaguoyBWcKdoFgKgAcgyjlNxre0nHOEutN15ICZTeiXI6DAytu3e2Oh3HIyMjmCdFxQVWcB0D1XD7Ro7L0srBCvWNRY9iOB1wHRMMPxn6STvW7b/aTw5U919MupcYHW8YVc9QV2WZA5e154GJfTc8bRbtN2v1vENv2m3cijlUgKV/Fyn3j8TnHliRtiB6fDkJsNWcA490qf0BwvyE1je6v0icpeOHIvnp1+UkfYrtjqdA9q6alLftQRXqZHcvs37QnhkHOHbyPykZUjdyOeszdJc1YLocOliujDqLEAZGHybB+kIlHYDtlquFm6unStebdgNRFm6tqdyk7EUnPtAHIGNokpu4fxvj2E1CjR6XcCQa2rDbTkZqZvEtI6gNtXIz6R2H1wftTe6e7fSz4/wC1r01x/wAUu6XRa13Z/gdei01enqLFawfaYgsxYlmZiABkkk8gBNjEojva7zb31Nmj0trVVUHZZZWxV7LF99d45qqn2SBjJDZ5cpUQHtfxL7RxPWW55NqLQvptQ+Gn+FVmuFjp0JwfMcx+kxalxn9oZpBzfVE9ecOfYb+yf2nXvPrM7S0K3J22K3IvjO0Hq2PgMmKr1twOwNpaCoYKaaiAwwwBVSAw8jjrM2dOjtR60atlatlUoykFWQgbSpHIjGOc7pUIiICIiAiIgIiIFYf0gdHu4dTZgZq1KZPmFsSxDj/aKflKGOR0JE9Pd53AH1vC76qhusAR0X8TVMr7B8SAQPnPMtyEZBBBUkFSMFWHIqwPMEehkV2Di9oGBc3L4mdNvErG961z9T/nMQ9ZwPWVHaGGfM/Oc7F5ToWSnsn2H1XE2K0INinD3vyrQ4zgnqzYx7KgnmM4BzIJLwHsZRqezd2q2FNRpvtLeIpx4i1e3tsHRht5A9Rjrjka7+1O5Tcc+HX4afBF3EL8feaehu6qyt+G2cOevwb9L4lOopJyWNm4m8Z5lX3Hn09OWJR2g7NO1errVc6nQPudASS9NZaq8ouOZR1rPxV29BCsSu47Sh9DiYdg/hD6TI09gYgjzB/PE6D/ACh8hJItu3TphzMz62xW39v9lXP7zB0g5mbBtG507WAewlgVmyB7ThdtYH3mIDNgeSky1IsDuJ0rWcVttOSKtMwLEk83atK1yf6qMB6BcS/5567AanUaegUaNf8Ap3EyH3sOWn0de5a7WyMAsxsbOD7O3kSUBnHDaNTwzjGj076y7VV6+q/eLWY7LaV8QugYnaDyAGfM5J5Ym2rj5WbPJvbPhtmn4lqktUqxvtcZ++ljs6WA+YIP7jqDPWU0XarsVpeI17dRXllB2XL7Nlefwt6f1TkHzBmmHmLTcOqsX+cqt+FwR+TCdOs4Gy9GVh6qyt+xk/7Sdw+spJbSsupTyXIqtAz0IY7GwPMMM/hkG1/ZTW0EizSahMdT4NhX6OoKn6GQaz7Lz6j5c/8AKdhUnz/KdKqxbaAd34cHd/d6yU8A7vtfqyBXpbAPOy1TUg+O5wCf9kGBbHcFr3fh9tTElaLytefuq6I5QfAMzH/alnSO9guyI4bolo3BnLM9tgGA1j4zjPPAAVR8FEkUoREQEREBERAREQEjnansDpOIK3i1KLSMDUKoFi45j2hzYfA8pI4geau1fdnZobFVwGFm7w2Rvf24z7B9oH2l5fHqZF24G5bbXTbY/wCBEdz9Qol+9ocW9pOHVt/qNPfcB/WcOgz/AHAfpLAmY1ZrTznwTuO199T2WbNMQpNdT+09jfdVtpxWD0ySSPwya9ynbJfD/wBG3gVX6c2BAQFNgVibEIH+tQ7s+ZHPmQxlrytu8rusOrf7Xoj4erXBIDbBaU91lce5aMABuhwAcdRUjZ9veyVzumv0BCa7Tjp5amr71Fg5Bvhn5ZHIrUGr7bLRxpOI112Vs2PtekZSr1uR4d9YDAbgwVbFJ57uoEmXBO+q7SN9m4rp7BYnI2KoWwjpueo4DDkfbrJBxyE3PGu0XAuLVMt19KuVIW2xTTdUfIo9ig8jj1BxzzCtN257r9I9D8T0LhFFTXtUvOq1ApctWB7jY546cug6ymbBivH/AM6zc6nTvo9Q1FesW6kg+3p72NNivuAV1U4DHllOfXqZqdQp2kAE9egz5wmmLoupm1rpBFW5GsU2N/CUkGxiEC1rjJyxwvIZwTjnNXpEIJyCPmCP3lpd1HEeH6bOo1tqV2Vswo35wNygWOoAOWxgZ8gx9YpFmd3fYw6Otr7wp1epCmwqBtqRQAmmrA5BVUKOX4R5KuNZqrRq+1FKrzXhulsd2HMC3UexsJ8jsZT9D6Tq1/fAupzTwii3WXsMCzw2SmrOcPYXwfLzwD6ze93nYn/R1Dm1hbqtS5s1F34nYltoJ5lQWbnyyWJwM4A2lkREqEREBERAREQEREBERAREQEREBERArrt9b9i4rw7iDcqfa01z+SCwN4bH0ALMSfRJYgM1vaPs/VrtNZprwSlgGSDhlKkMrqfUEA88jlzBHKQDh/a/UcD26XiitZpl9mjiCAuCg91Lh13AfX4MPak7Nd4tKJHtB3g8OuAKa3T8/utaqN680fDD6id+o7a6Cv39bpV+eoq5/L2pU0zuJ8Go1KbL6a7V/DYisPmMjkfjK67T92XCKF/k3LY+dtVN1m4/HDsVRR6nl5DPSbXXd8mi3irTFtVac4CKVrGBnc1rADb8VDSttbwP7fqbbtXqlZiwO1SGCryHIDO0DoBj5+ZnPPOTjy1jjto6ez9wudaNOSqMRm4g+fIZO3PLlkD95n2dnLdRZscjSlQMoMHcx5gqScYIx5nrNumtGnY10WWPtCrnq28jlUueRb49AOfQ4O+4b2R1Vo3Xan7Op5+FRtL/APeXuCSflictunCGarszbT/CqvW8nPtOAPDx19roR/lO3QaHWaB/EsGnevO3DKtmG6j2HXnnHVcnlyPWWMvYwKMLqtSf+0sW5T8ClqsMfLEwtfwYVEO6qSgI3DIVkIwQAxPhsBnlnGM49I3pOK3nYnvCp1KrWyLSxO1SAVqsYciqZA2tke6c/MybSkuLaHTqgOnpsrLEbmLey2OftKCQxyOR8vI8+c17G9va2rWnVXKlwO1GdtvjD7vtHkX8iOpxnzON4fJLdb2zljxtOIiJ2cyIiAiIgIiICIiAiIgIiICIiAiIgJxsqDAqwBB5EEZBHoQes5RAhnGu7ThHhvZdpKa0QFmdS1IUDmT/AAyuJQ/arWcPNhGh0nhVKf5j2XNZZjkDtdyK1+GM9M46SW98fbs6m86Wpv4FDYbB5W2r1J9VU8h8efpirc5OZFSLsroTebcewNqDl1wSd2fXoJO9PptLXpmrqu3uuTtDBiHUg7hkeyMZBxiQDswSxtrU4NiqM/I5I+oyJZerqQ0rW+od2XBVVTmpUDmAqZK56kDzE4Zb3eXbHs6+wHChYvi4JITdz5nfazb2+fsgfKTQaYgjkRz8+X/OQLsn2hTRWujuPBckJbz2ox5+HZyynrkjlz8jytCi5HAK8wehBzn4g55ySs2MTTomfI9fJv2xicOL6UMhIHII3PyGBkfqB+U2Dqo5kYx5yGdq+2QYNptMd9j8iw5hF5ZLH84tSNfw6zxNIc/cNij5Vuyr+gEiPbPSj7OSfJhy+fKS3S07KVrHRQBnzPqT8zzkN7d60BBX5kgn5CeP4f6cfbvl+vLh2M70NXw7CBvGoH/49jH2R0xU/M1/Lmvw856D7LdqqOI6cXUNkdGQ8nrfGSjjyP6HqCRPI5sm87G9sruG6pb6iSvIW1eVteea/wBocyp8j8CQfqPK9aRMbhnEa9RTXdU26u1QysPMMM/Q/CZMqEREBERAREQEREBERAREQEREBI53hceOi4bqLlOHCbUPo7+yCPiM5+kkcrjv3J/0YAPO0E/RXgeeLby2ZxVYCYnNG5SDM4RqPDuU5x5Z9PQ/niWpwDW+IzguVDoNyqBvbHoeu3meXxlPyTcE4vuUIzbWHuv8vj6zlnPMdML4Tfi/D6qkc6bTq/IBy+4qxJJUbM5JAzkkjGfOaCiltKjM51Gi8wtLN4b5x7IqfKq3ObHhfErvEGTWWUEAucB8+pPLP9qZfFePLdYK7kywPJEKMuW9NrcyfnOXjnv6dOGh0PFhqbFqv1GrAc4XdYArHyVvDC4zJlpNDXShWutVx1IHPI5ZJ8+WDPuv1hFQ/wCg2IoCjcyqOa4OQT06dZGT2qtsdlQeGpAy+3JyDy2uRjOCc4HkJjPDquudE4bXi/GUoUkkbvJf+J+ErPjupNlhLH2mO4j0HkP3m24petbF2Yu591Sc4P4ifMyL6i8liSck9Z1+H4pixnltwZY2Y5zmpnMrPQ5Lq/o+doi1V2jY58Im2rn0VyPEQD0DkN/3hlwTzr3GErxRcfertU/LAb91WeipQiIgIiICIiAiIgIiICIiAiIgJX3fMA2krT8VhP0CkH/eEsGQfvZ0xOlqfyS4Bj6LYrKD9X2D6wPNl9JRtp8unxhec33F9GCf1/8AcTR3VlZFfDpiegnbTWw8jkfrOOk4i1Zyp/Yj8jJDpO2i4xZRWT+Lbj9jBHRoOM4GCenlM9tUrc+R+k0/FdRTc+5MVH0GcTWmx16ODOd+P6a6kwPFuXtMWx0BJIHyzNVr+0TcwuBNC+qc+Y/OY7MT1OYmH2XJ3Xaosc9TMcKSZzL/AAnJHnTsw7EXE7FWfEXMy9LRzgT7uWqC8RrJ80tA+e3J/QGegJQ3dRXu4pSFH8uu6w/BQvhf71qy+Yi0iIlQiIgIiICIiAiIgIiICIiAmBx3hK6rTW0NyFikZ/C3VWHxDAH6TPiBQdPCBYG012FtqZgw+8Dn309R6/T6x3jvY+6nJ2+JX+NRnA/rL1H7S7O3XYAa0eNSfD1SD2XyQHx0ViOh8t30II6V3T2qs0znT6+pq3X7+38mKjkR/WXImOY13VfbouWR5zFeoiS3tbtOq3oUKvUh3JjaW3WZJx5425mmrqDOq9NzKM+mSBmalRqC04lpM27Dh+dd6HIyFasgjln2ijNj8pht2DvyQGoO04OLSMH0OUHoZOqGkXzEkq9h7z/1Pz8XI/RTO9OxLD+ZbUnxxY2f7yqD+cdUTSKBZ3V6fM2vEeFikoA4fem7O3b95lxjJ/D6zFEuxzrrxMlHAExTbj6S0+7jule5l1OuTbSMMmmYe1afJrV+6nT2TzbzwMhipV3NdlG0+mbVWqRbq9u1SOaULk1gjyLElvkV9JYsRKhERAREQEREBERAREQEREBERAREQE13HOzun1tfh6ipbF54J5MhIxuRx7SHHmCJsYgUv2i7irVJbRXK6k/yrjtYDnyWxRtbyGCF+ZkA4h2X1ekYNqNJcgVgS2zcmFIJzbXuUfUz1PEDzRpu1umsyHFgBQKSoQ5I6McEn18h1mXpOOaPeCbmUAHP8JxuJxgn2Rnzl9cQ7N6XUfztNRb8bKa3I+RYTVXd2PDG66Ggf2U2/wC7iY6Iu1NWdotOCdzoVyNu2qxjtGQNwKnnjH6zE1vavT7Dguc46VIo9D723rzl1r3U8LB/+yqPz3n9C02Gi7D6Ckhq9FplYdGFNe4fJiMiOiG3m/WWWcQtVtPRbZtQIdlZfJyzZPhgheTDlnykg4L3McR1BBdF0yebWuC2PUV1kk/Jis9FqoAwBgegn2a0iC9kO6HSaErY+dReuCLbANqHlzrq6Lz5gncw9ZOoiUIiICIiAiIgIiICIiAiIgIiICIiAiIgIiICIiAiIgIiICIiAiIgIiICIiAiIgIiICIiAiIgIiICIiAiIgIiICIiAiIgIiICIiAiIgIiICIiAiIgIiICIi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data:image/jpeg;base64,/9j/4AAQSkZJRgABAQAAAQABAAD/2wCEAAkGBhQREBQUExMVFRUSFRQYGBIXFBUXGBQVExoVFRUSFRUYHCYfFxsjGRYUHy8gIycpLC0sFR8xNzAqNSYrLCkBCQoKDgwOFQ8PGiwkHSQpLCwsLCksLCwpKSwpLSwsKSwpLCwsLCwpLCwsKSkpLCwsKSkpLCwpKSwsKSksKSksKf/AABEIAOEA4QMBIgACEQEDEQH/xAAcAAEAAgIDAQAAAAAAAAAAAAAABgcEBQIDCAH/xABJEAACAgECAwUFBgIGBgkFAAABAgADEQQSBSExBgcTQVEiMmFxgRRCUpGhsSMzCGJykqLRFUOCssHxJFNzg5PD0uHwFjREVGP/xAAZAQEBAQEBAQAAAAAAAAAAAAAAAQIDBAX/xAAhEQEBAAIBBAIDAAAAAAAAAAAAAQIRIRIxQWEDUSIyM//aAAwDAQACEQMRAD8AvGIiAiIgIiICIiAiIgIiICIiAiIgIiICIiAiIgIiICIiAiIgIiICIiAiIgIiICIiAiIgIiICIiAiIgIiICIiAiIgIiICIiAiIgIiICIiAiIgIiV72071E025NPtZlzuubmikdVUD3z8eg+PPEtkaxxuXZO9Zrq6UL2utajqzMFH5mRHine5oqchS9pH4Fwv95yMj4jMhvDOxXEOLOL9XY9FR91nGbmU4/l1HApU+pHl7p6zYX8O4Hw5zW1J1uoX3lK/aXBHk27FNbHPT2flM/lfTesJ7Yup793sbbptOhbnhf4lzEeuysL/xjS95HFmObNMKK+eb7tJfXWDj2QXdx1OAPiR6zbL3t1ou2nh1ygdFZqKh/gZsflNN2i7earX6S6r7FVXXhN7nU+Ia/bUo2BWv3lElns6p4iMdpe8/W6msB7BUOu2nfUT/AG2DknHpnHzIBm77Ed9hooFWsWy8qfZtVlNm3yWzeRuI/FnJGM8+Zg1/AgT/ABLq/ocztGiowA1pYKMAADkPQSyFyn0vvhHebw/UkBdQtbHA225rJJ8gW9lj8iZvreLUr711a/OxR+5nmdqNMOXMzr8HRjpUP0/ympti68PSv/1NpP8A9rT/APjV/wDqndVxihvduqb5WIf2M8xs+m/6v9RMWyrSn/V/osJp6xVgehz8p8ssCjJIA9T8eU8k1FEbdWWrb8SMUPyypBmwHazWBCi67U7G6qbnbpgjBYkr08iIHqiJQei76uI0EC5KLhgH2kapyD0bcp28x/Vki0H9IGsj+NorVP8A/Kyuwf49hlRbUSCaTvr4Y4G622snyfT28vmUVh+s3nDO3ug1LBKtZQztyCbwrE+gRsEn6QN/ERAREQEREBERAREQERECAd6/aSyiuuis7PHDlnzglV2jYD5AluZ+Q85WHZvVGi/x3oovKY8Nbbdq0sCT4gXB3NyGM9Oo5y+e0PZfT66sJqK9wU5VgzKyk9drqQRnlkdDPN/bfgyaXiWp06FjXSyBFZiTh667MFup5uR8hMdPO3Tq/HUTrtD3p6y6hqqxRW1pCZptZrRu67Dy25HLd1GeWDgyvLDfSNuwoB5YInPh3BLnAsrUKo6NuAwfzzN83Gba0K3stgx5kEj6zTCIX8RfHMmdWl4gxLDd7yn1nDiWpDscCZ3AuH0eDfZe1i2bANMFKBWtOcm3cc7R7PT1bzAkt1FktvDVLrSepnL7UZP+yPZLhGoJ0+quup1LPithYFWxWC7VUshTdkkbTzPLGZNLP6O2j8tTqh8zSf8AyxLOUs0o06kzidQZafa/uMr0eju1NersbwEL+G9a+0F6ruUjB+ODKkI+f/OVHeb5xN04CvnjmPym54J2Pu1dGsuqK40NaWOhzudX3n2MDGQtbHnA1HjTi9uRj1k67E90dnE9Obk1dabXZGrKMzKVwRkgjqpB+s3mt/o+tTVZbZxCtUrRnZjQ2AFBJJPicukCueN8VsvtD2MWbw61BOPdQYUcvSYI1Jlj9je5tuJ6VNS2q8AMzL4Yo3n+GxQnf4gHMg+Ukb/0cK9pxrrN2ORNKEZ+IDA4+skWqZXVmDbu6j85sO03Zezh+rfTXFSyYIdTlWVuat6ry8j0/InnTw9TXnrygWb3R96RDDR62zKnAovc8wegosY9R+Fj8vSXUDPHT1yWdhe8i/htiAu1mlyA9DEsEU9bKs80KjntHI4Ixkgio9MxOKOCAQcggEH1B6GcoCIiAiIgIiICIiBjcS4jXp6nttcJXWpZnPQAfufh5zyj2m4wdZrdRqCT/GtdlDAKRWPZqBA5ZFaoPpLX/pB8UdV0dAOK7DdY4/EavDVAfUDxGOPXB8pTa0bjgSK6FDj3d30JnxhYfe/UiSTR9hWtAIsAJ+6VbP7TJPdwVzus6eaoTn4c8QIgekkPYHt2/C9Rv2CypwFtrIG4pknKMfdYZPLoeh8iNfr+Hiolf3xn9JqrExCJx2u7NVniddWmNa0a8V26ZzlaguoyBWcKdoFgKgAcgyjlNxre0nHOEutN15ICZTeiXI6DAytu3e2Oh3HIyMjmCdFxQVWcB0D1XD7Ro7L0srBCvWNRY9iOB1wHRMMPxn6STvW7b/aTw5U919MupcYHW8YVc9QV2WZA5e154GJfTc8bRbtN2v1vENv2m3cijlUgKV/Fyn3j8TnHliRtiB6fDkJsNWcA490qf0BwvyE1je6v0icpeOHIvnp1+UkfYrtjqdA9q6alLftQRXqZHcvs37QnhkHOHbyPykZUjdyOeszdJc1YLocOliujDqLEAZGHybB+kIlHYDtlquFm6unStebdgNRFm6tqdyk7EUnPtAHIGNokpu4fxvj2E1CjR6XcCQa2rDbTkZqZvEtI6gNtXIz6R2H1wftTe6e7fSz4/wC1r01x/wAUu6XRa13Z/gdei01enqLFawfaYgsxYlmZiABkkk8gBNjEojva7zb31Nmj0trVVUHZZZWxV7LF99d45qqn2SBjJDZ5cpUQHtfxL7RxPWW55NqLQvptQ+Gn+FVmuFjp0JwfMcx+kxalxn9oZpBzfVE9ecOfYb+yf2nXvPrM7S0K3J22K3IvjO0Hq2PgMmKr1twOwNpaCoYKaaiAwwwBVSAw8jjrM2dOjtR60atlatlUoykFWQgbSpHIjGOc7pUIiICIiAiIgIiIFYf0gdHu4dTZgZq1KZPmFsSxDj/aKflKGOR0JE9Pd53AH1vC76qhusAR0X8TVMr7B8SAQPnPMtyEZBBBUkFSMFWHIqwPMEehkV2Di9oGBc3L4mdNvErG961z9T/nMQ9ZwPWVHaGGfM/Oc7F5ToWSnsn2H1XE2K0INinD3vyrQ4zgnqzYx7KgnmM4BzIJLwHsZRqezd2q2FNRpvtLeIpx4i1e3tsHRht5A9Rjrjka7+1O5Tcc+HX4afBF3EL8feaehu6qyt+G2cOevwb9L4lOopJyWNm4m8Z5lX3Hn09OWJR2g7NO1errVc6nQPudASS9NZaq8ouOZR1rPxV29BCsSu47Sh9DiYdg/hD6TI09gYgjzB/PE6D/ACh8hJItu3TphzMz62xW39v9lXP7zB0g5mbBtG507WAewlgVmyB7ThdtYH3mIDNgeSky1IsDuJ0rWcVttOSKtMwLEk83atK1yf6qMB6BcS/5567AanUaegUaNf8Ap3EyH3sOWn0de5a7WyMAsxsbOD7O3kSUBnHDaNTwzjGj076y7VV6+q/eLWY7LaV8QugYnaDyAGfM5J5Ym2rj5WbPJvbPhtmn4lqktUqxvtcZ++ljs6WA+YIP7jqDPWU0XarsVpeI17dRXllB2XL7Nlefwt6f1TkHzBmmHmLTcOqsX+cqt+FwR+TCdOs4Gy9GVh6qyt+xk/7Sdw+spJbSsupTyXIqtAz0IY7GwPMMM/hkG1/ZTW0EizSahMdT4NhX6OoKn6GQaz7Lz6j5c/8AKdhUnz/KdKqxbaAd34cHd/d6yU8A7vtfqyBXpbAPOy1TUg+O5wCf9kGBbHcFr3fh9tTElaLytefuq6I5QfAMzH/alnSO9guyI4bolo3BnLM9tgGA1j4zjPPAAVR8FEkUoREQEREBERAREQEjnansDpOIK3i1KLSMDUKoFi45j2hzYfA8pI4geau1fdnZobFVwGFm7w2Rvf24z7B9oH2l5fHqZF24G5bbXTbY/wCBEdz9Qol+9ocW9pOHVt/qNPfcB/WcOgz/AHAfpLAmY1ZrTznwTuO199T2WbNMQpNdT+09jfdVtpxWD0ySSPwya9ynbJfD/wBG3gVX6c2BAQFNgVibEIH+tQ7s+ZHPmQxlrytu8rusOrf7Xoj4erXBIDbBaU91lce5aMABuhwAcdRUjZ9veyVzumv0BCa7Tjp5amr71Fg5Bvhn5ZHIrUGr7bLRxpOI112Vs2PtekZSr1uR4d9YDAbgwVbFJ57uoEmXBO+q7SN9m4rp7BYnI2KoWwjpueo4DDkfbrJBxyE3PGu0XAuLVMt19KuVIW2xTTdUfIo9ig8jj1BxzzCtN257r9I9D8T0LhFFTXtUvOq1ApctWB7jY546cug6ymbBivH/AM6zc6nTvo9Q1FesW6kg+3p72NNivuAV1U4DHllOfXqZqdQp2kAE9egz5wmmLoupm1rpBFW5GsU2N/CUkGxiEC1rjJyxwvIZwTjnNXpEIJyCPmCP3lpd1HEeH6bOo1tqV2Vswo35wNygWOoAOWxgZ8gx9YpFmd3fYw6Otr7wp1epCmwqBtqRQAmmrA5BVUKOX4R5KuNZqrRq+1FKrzXhulsd2HMC3UexsJ8jsZT9D6Tq1/fAupzTwii3WXsMCzw2SmrOcPYXwfLzwD6ze93nYn/R1Dm1hbqtS5s1F34nYltoJ5lQWbnyyWJwM4A2lkREqEREBERAREQEREBERAREQEREBERArrt9b9i4rw7iDcqfa01z+SCwN4bH0ALMSfRJYgM1vaPs/VrtNZprwSlgGSDhlKkMrqfUEA88jlzBHKQDh/a/UcD26XiitZpl9mjiCAuCg91Lh13AfX4MPak7Nd4tKJHtB3g8OuAKa3T8/utaqN680fDD6id+o7a6Cv39bpV+eoq5/L2pU0zuJ8Go1KbL6a7V/DYisPmMjkfjK67T92XCKF/k3LY+dtVN1m4/HDsVRR6nl5DPSbXXd8mi3irTFtVac4CKVrGBnc1rADb8VDSttbwP7fqbbtXqlZiwO1SGCryHIDO0DoBj5+ZnPPOTjy1jjto6ez9wudaNOSqMRm4g+fIZO3PLlkD95n2dnLdRZscjSlQMoMHcx5gqScYIx5nrNumtGnY10WWPtCrnq28jlUueRb49AOfQ4O+4b2R1Vo3Xan7Op5+FRtL/APeXuCSflictunCGarszbT/CqvW8nPtOAPDx19roR/lO3QaHWaB/EsGnevO3DKtmG6j2HXnnHVcnlyPWWMvYwKMLqtSf+0sW5T8ClqsMfLEwtfwYVEO6qSgI3DIVkIwQAxPhsBnlnGM49I3pOK3nYnvCp1KrWyLSxO1SAVqsYciqZA2tke6c/MybSkuLaHTqgOnpsrLEbmLey2OftKCQxyOR8vI8+c17G9va2rWnVXKlwO1GdtvjD7vtHkX8iOpxnzON4fJLdb2zljxtOIiJ2cyIiAiIgIiICIiAiIgIiICIiAiIgJxsqDAqwBB5EEZBHoQes5RAhnGu7ThHhvZdpKa0QFmdS1IUDmT/AAyuJQ/arWcPNhGh0nhVKf5j2XNZZjkDtdyK1+GM9M46SW98fbs6m86Wpv4FDYbB5W2r1J9VU8h8efpirc5OZFSLsroTebcewNqDl1wSd2fXoJO9PptLXpmrqu3uuTtDBiHUg7hkeyMZBxiQDswSxtrU4NiqM/I5I+oyJZerqQ0rW+od2XBVVTmpUDmAqZK56kDzE4Zb3eXbHs6+wHChYvi4JITdz5nfazb2+fsgfKTQaYgjkRz8+X/OQLsn2hTRWujuPBckJbz2ox5+HZyynrkjlz8jytCi5HAK8wehBzn4g55ySs2MTTomfI9fJv2xicOL6UMhIHII3PyGBkfqB+U2Dqo5kYx5yGdq+2QYNptMd9j8iw5hF5ZLH84tSNfw6zxNIc/cNij5Vuyr+gEiPbPSj7OSfJhy+fKS3S07KVrHRQBnzPqT8zzkN7d60BBX5kgn5CeP4f6cfbvl+vLh2M70NXw7CBvGoH/49jH2R0xU/M1/Lmvw856D7LdqqOI6cXUNkdGQ8nrfGSjjyP6HqCRPI5sm87G9sruG6pb6iSvIW1eVteea/wBocyp8j8CQfqPK9aRMbhnEa9RTXdU26u1QysPMMM/Q/CZMqEREBERAREQEREBERAREQEREBI53hceOi4bqLlOHCbUPo7+yCPiM5+kkcrjv3J/0YAPO0E/RXgeeLby2ZxVYCYnNG5SDM4RqPDuU5x5Z9PQ/niWpwDW+IzguVDoNyqBvbHoeu3meXxlPyTcE4vuUIzbWHuv8vj6zlnPMdML4Tfi/D6qkc6bTq/IBy+4qxJJUbM5JAzkkjGfOaCiltKjM51Gi8wtLN4b5x7IqfKq3ObHhfErvEGTWWUEAucB8+pPLP9qZfFePLdYK7kywPJEKMuW9NrcyfnOXjnv6dOGh0PFhqbFqv1GrAc4XdYArHyVvDC4zJlpNDXShWutVx1IHPI5ZJ8+WDPuv1hFQ/wCg2IoCjcyqOa4OQT06dZGT2qtsdlQeGpAy+3JyDy2uRjOCc4HkJjPDquudE4bXi/GUoUkkbvJf+J+ErPjupNlhLH2mO4j0HkP3m24petbF2Yu591Sc4P4ifMyL6i8liSck9Z1+H4pixnltwZY2Y5zmpnMrPQ5Lq/o+doi1V2jY58Im2rn0VyPEQD0DkN/3hlwTzr3GErxRcfertU/LAb91WeipQiIgIiICIiAiIgIiICIiAiIgJX3fMA2krT8VhP0CkH/eEsGQfvZ0xOlqfyS4Bj6LYrKD9X2D6wPNl9JRtp8unxhec33F9GCf1/8AcTR3VlZFfDpiegnbTWw8jkfrOOk4i1Zyp/Yj8jJDpO2i4xZRWT+Lbj9jBHRoOM4GCenlM9tUrc+R+k0/FdRTc+5MVH0GcTWmx16ODOd+P6a6kwPFuXtMWx0BJIHyzNVr+0TcwuBNC+qc+Y/OY7MT1OYmH2XJ3Xaosc9TMcKSZzL/AAnJHnTsw7EXE7FWfEXMy9LRzgT7uWqC8RrJ80tA+e3J/QGegJQ3dRXu4pSFH8uu6w/BQvhf71qy+Yi0iIlQiIgIiICIiAiIgIiICIiAmBx3hK6rTW0NyFikZ/C3VWHxDAH6TPiBQdPCBYG012FtqZgw+8Dn309R6/T6x3jvY+6nJ2+JX+NRnA/rL1H7S7O3XYAa0eNSfD1SD2XyQHx0ViOh8t30II6V3T2qs0znT6+pq3X7+38mKjkR/WXImOY13VfbouWR5zFeoiS3tbtOq3oUKvUh3JjaW3WZJx5425mmrqDOq9NzKM+mSBmalRqC04lpM27Dh+dd6HIyFasgjln2ijNj8pht2DvyQGoO04OLSMH0OUHoZOqGkXzEkq9h7z/1Pz8XI/RTO9OxLD+ZbUnxxY2f7yqD+cdUTSKBZ3V6fM2vEeFikoA4fem7O3b95lxjJ/D6zFEuxzrrxMlHAExTbj6S0+7jule5l1OuTbSMMmmYe1afJrV+6nT2TzbzwMhipV3NdlG0+mbVWqRbq9u1SOaULk1gjyLElvkV9JYsRKhERAREQEREBERAREQEREBERAREQE13HOzun1tfh6ipbF54J5MhIxuRx7SHHmCJsYgUv2i7irVJbRXK6k/yrjtYDnyWxRtbyGCF+ZkA4h2X1ekYNqNJcgVgS2zcmFIJzbXuUfUz1PEDzRpu1umsyHFgBQKSoQ5I6McEn18h1mXpOOaPeCbmUAHP8JxuJxgn2Rnzl9cQ7N6XUfztNRb8bKa3I+RYTVXd2PDG66Ggf2U2/wC7iY6Iu1NWdotOCdzoVyNu2qxjtGQNwKnnjH6zE1vavT7Dguc46VIo9D723rzl1r3U8LB/+yqPz3n9C02Gi7D6Ckhq9FplYdGFNe4fJiMiOiG3m/WWWcQtVtPRbZtQIdlZfJyzZPhgheTDlnykg4L3McR1BBdF0yebWuC2PUV1kk/Jis9FqoAwBgegn2a0iC9kO6HSaErY+dReuCLbANqHlzrq6Lz5gncw9ZOoiUIiICIiAiIgIiICIiAiIgIiICIiAiIgIiICIiAiIgIiICIiAiIgIiICIiAiIgIiICIiAiIgIiICIiAiIgIiICIiAiIgIiICIiAiIgIiICIiAiIgIiICIi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2" descr="data:image/jpeg;base64,/9j/4AAQSkZJRgABAQAAAQABAAD/2wCEAAkGBwgHBhUIBwgSERIQDSEXFRAXEhAUFBYVIB0iIhkVExUkHCgsGRooHRQVLT0hJSk3Li4wGB8/RDM4QzQtLisBCgoKDg0OGhAQGzIlICQzNy8sNjc0NzYsKzU3MCwzLCwvMS40LiwsNywyKywsLi4sLCw0Ly00LDQsLCwsLCwsLv/AABEIAOEA4QMBEQACEQEDEQH/xAAcAAEAAwADAQEAAAAAAAAAAAAAAgYHAQUIBAP/xABIEAEAAQIBBgcLCAcJAAAAAAAAAQIDBAUGBxEzcRIhMTVBdLIWMjZRVWGRkpOx0hQiQlNigYKzUlRyocHCwxMVFyQ0ZHODov/EABoBAQADAQEBAAAAAAAAAAAAAAADBAUBAgb/xAArEQEAAQIEBAUEAwAAAAAAAAAAAQIDBBExMhMUIVESM1JhsUGBofAiQnH/2gAMAwEAAhEDEQA/ALFpAz2xVGNqyTka9NuLc8G7ep7+aumiifoxHTMcevxauPRw2GjLx1q927OeUM7u3bt6vh3rlVUz9KqZqn75leiIjRXzRdAAAAAAAAAAAAAAAAAAAAAAAHNFVVFXCoqmJjpiZifSC6Zl584zJ+MpwmV8RVdsV1auHXMzXameSrhTxzT44nkjk5NU07+GpqjOmOvymt3ZicpbAy1p5svXKr16q7cnXNdU1TPnmdc+9vxGUZM9F0AAAAAAAAAAAAAAAAAAAAAAAAAcTGuNQO77qcq/rM+mUPAo7PfEqdKmeAAAAAAAAAAAAAAAAAAAAAAAAAAAAAAAAAAAAAAAAAAAAAAAAAAAAAAAAAAAAAAAAAAAAAAAAAAH15MyZjsrYj5Pk3C1XaumKY4o89VU8VMb5ea66aIzqnJ2KZnRd8l6LcVciK8q4+m39i3Tw59edURP3Sp146P6wmixP1lYcNo1zftU6rsXrvnquzHZilBOMuTp0SRZpfV/h9mvq5un2+J+N55u73/EHBo7Izo8zYnkwFUf9+I+M5u73/EHBoflXo3zdq721dp3Xav463ecunBpV7O/MLJeRsg3MpYTEX5qt8HVTVVbmmddcU8fzInkq8aexiq664pmIR12opjOGdL6AAAAAAAAAAAAAAAAAAAABaMysz7+cV75RiJm3hqKtU1x31c9NFv+NXR7q2IxEW4yjVJbt+L/ABseTsn4TJeEjC4DD026KeSmI6fHM9M+eeNlVVzVOdS3EREZQ+p5dAAAAVnSR4F3/wAH5lKxhfNj9+iO7sliDYUwAAAAAAAAAAAAAAAAAAHZ5tZGu5eyzRgLUzEVcddUfRtx31W/jiI88wju3It0TU9UU+Kcm+YPC2MDhacLhbcUUW6eDTTHREMSqqapzldiMukP2cdAAAAAVnSR4F3/AMH5lKxhfNj9+iO7sliDYUwAAAAAAAAAAAAAAAAAAGr6I8lxYyVcynXT86/c4NM/Yp4uLfVwvVhmY2vOqKeyzYp6Zr8pJwAAAAAFZ0keBd/8H5lKxhfNj9+iO7sliDYUwAAAAAAAAAAAAAAAAAHAPQGaeFjBZs4exq1TGGpmY+1Ma6v3zLEvVeK5VPuvURlTDtkT0AA+PK+U8LkjJ9WOx1fBoojfMz0U0x0zMvdFE11eGHKpiIzllmVdJeWMTcmMnUUYejo+bFy598zxfdq++WjRgqI3dVab1U6OpnPbOaZ1zlev1LHwJeWtel44lfdx3bZy+V6/Us/Acta9Jxa+758fnRlzKOEqwmOyjVXbr1cKiabUROqYmOOKYnliHqmxbpnOIJrqmMpl1CV4AAAAAAAAAAAAAAAAAARud5O4gek8NTFGHpojooiP3MCdWg/RwAAZppjxlf8Al8DTPzZ4VyqPHMaop7VfpaGBp3VK9+dIZq0FcAAAAAAAAAAAAAAAAAAAAABG5s53OxqS9K29nG5880EgAAZRph54sdXntNLA7ZVr+sKCvIAAAAAAAAAAAAAAAAAAAAAAEbmznc7GpL0rb2cbnzzQSAABlGmHnix1ee00sDtlWv6woK8gAAAAAAAAAAAAAAAAAAAAcAAjc2c7nY1Jelrezjc+eaCQAAMo0w88WOrz2mlgdsq1/WFAXkAAADkAAAAAAAAAAAAAAAGxaJvBaetVe6GVjPM+y3Z2rmqJQAAAAAAAAAGdaY8RwcFh8Nr767VX6sRH9RfwMdapQX56RDL2irAAAAAAAAAAAAAAANi0TeC09aq90MrGeZ9luztXNUSgAAAAAAAAAMn0wYjh5as4f9DDTV61Ux/TaeBj+Ez7q1+esQoS6gAAAAAAAAAAAAAAAbFom8Fp61V7oZWM8z7LdnauaolAAAAAAAAAAYppOv8A9tnhco+rt0Uf+eF/O18JGVqFS9P8lVWUQAAAAAAAAAAAAAADYtE3gtPWqvdDKxnmfZbs7VzVEoAAAAAAAAADAM7sR8pzoxN3/dVU+rPB/lbdiMrdMeyjXOdUupSvIAAAAAAAAAAAAAADtcmZyZZyThvk2TsfNujhcLgxRanjnlnXNM+KEVdmiuc6oeorqjpEvr7t85vK9Xs7HwPPLWvT8u8Wvud2+c3ler2dj4DlrXp+Ti193FefGc8UTMZXq5Pq7HwEYa16fk4tfdulEzNETPiYy6kAADO9JmcGVsj5StWsmY2bVNdmZqiKbc654XLx0yvYS1RXTM1QgvV1UzGSnd2+c3ler2dj4FvlrXp+UPFr7ndvnN5Xq9nY+A5a16fk4tfc7t85vK9Xs7HwHLWvT8nFr7uhu3K712bt2rXVVVNUz45mdcz6ZTRGUZPCLoAAAAAAAAAAAAAAAAAAjc2c7nY1Jelbezjc+eaCQAAMo0w88WOrz2mlgdsq1/WFBXkAAAAAAAAAAAAAAAAAAAAAACNzZzudjUl6Vt7ONz55oJAAAyjTDzxY6vPaaWB2yrX9YUFeQAAAAAAAAAAAAAAAAAAAAAAI3NnO52NSXpW3s43PnmgkAADKNMPPFjq89ppYHbKtf1hQV5AAAAAAAAAAAAAAAAAAAAAAAjc2c7nY1Jelbezjc+eaCQAAMo0w88WOrz2mlgdsq1/WFBXkAAAAAAAAAAAAAAAAAAAAAACNzZzudjUl6Vt7ONz55oJAAAyjTDzxY6vPaaWB2yrX9YUFeQAAAAAAAAAAAAAAAAAAAAAAI3NnO52NSXpW3s43PnmgkAADKNMPPFjq89ppYHbKtf1hQV5AAAAAAAAAAAAAAAAAAAAAAAjc2c7nY1Jelbezjc+eaCQAAMo0w88WOrz2mlgdsq1/WFBXkAAAAAAAAAAAAAAAAAAAAAACNzZzudjUl6Vt7ONz55oJAAAyjTDzxY6vPaaWB2yrX9YUFeQAAAAAAAAOa6aqK5oqjVMTqmPPAOAAAAAAAAAAAAARubOdzsakvStvZxufPNBIAAGUaYeeLHV57TSwO2Va/rCgryAAAAAABwD7f7qx36tV6HjiU93rwytOkPNPE5PyhXlTBWZrsXaprq1Rrm1XPHVwo/Rmdc6+SNerxa62FvxVTFM6x+Ul23MTnCkxMTyLiFyAAAAAAAAAAACNzZzudjUl6Vt7ONz55oJAAAyjTDzxY6vPaaWB2yrX9YUFeQAAAAAOAWTM3NTFZw42mu5amnDU1a7l2dcRVEctFuemZ5Nccnoia9+/FuPdJbtzVPs235NY+oo9WlkZyuZP1cGB538+1/tNqxshSubnTJngAAAAAAAAAABG5s53OxqS9K29nG5880EgAAZRph54sdXntNLA7ZVr+sKCvIAAAAAH2ZH5yo/beLm2XqnV6Ewn+lo/449zDnVeh+rg/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5" descr="data:image/jpeg;base64,/9j/4AAQSkZJRgABAQAAAQABAAD/2wCEAAkGBwgHBhEUBxIVExQUFxgXGBcXGRQXFhkVFhQWGRQXGRUZHy0gGholHBQUITEiJikrLi46GCEzPDMsQygtLisBCgoKDg0OGxAQGywmICUsLC4tLC80LCwsNCssLCwsLC8wLDQsLDAsLCwuLCwsLC8wMCwsLCwsLywvLCwsLCw0LP/AABEIAOEA4QMBEQACEQEDEQH/xAAbAAEAAgMBAQAAAAAAAAAAAAAABQYDBAcCAf/EAEAQAAIBAwEEBwUEBgsBAAAAAAABAgMEBREGITFBEiJRYXGBkRMyobHBQmKS0SNDUnKC4RQkMzREg6KywtLxB//EABsBAQACAwEBAAAAAAAAAAAAAAAEBQEDBgIH/8QANBEBAAIBAgMFCAIBBAMBAAAAAAECAwQREiExBUFRkdETImFxgaGx4TLwwRQjQvFSU5IV/9oADAMBAAIRAxEAPwDuIAAAAAAAAAAAAAAAAAAAAAAAAAAAAAAAAAAAAAAAAAAAAAAAAAAAAAAAAAAAAAAAAAAAAAAAAAAAAAAAAAAAAAAAAAAAAAAAAAAAAAAAAAAAAAAAAAAAAAAAAAAAAAAAAAAAAAAAAAAAAAAAAAAAAAAAAAAAAAAAAAAAAAAAAAAAAAAAAAAAAAAAAAAAAAAAAAAAAAAAAAAAAAAAAY/b0v6R0Okunp0ujz6OumunZqeuGeHi25PHtK8XBvz232+DIeXsAAAAAAAAARGc2hs8QtKnXqPhBcfFv7KJOn0t83OOUeKDq+0MWm5Tzt4R/nwUrIbVZW8k+hP2UeyG5/i4+mhbY9Dip1jf5+jns/amoyTynhjwj16/hEzubio9ak5yffKT+bJMUrHSIQZyXnrafOXqje3dB60KtSPhKS+pi2OlusQ9Vz5aTvW0x9ZT2M2yv7aSV6lVj27oz9VufmvMh5ez8dv4cp+yy0/bGanLJ70eU+n96rtjMnaZS36VnLVc1wlF9jXIqcuG+KdrQ6LT6nHnrxY59W4am9FZTaHG41NVp9KX7EOtLz5Lz0JOLS5cvSOXjKFqO0MGDlad58I5z+vq9YHIV8paOrVgoRk2oLi+it2rfe9fQxqMVcVuCJ3nvZ0WovqMftLRtEzyj4JMjpgAAAAAAAAAActyWWr1M/Ovby0cZNQf3Y7kvBriu9nRYsFYwxjtHdz+bjNRq7zqZzUnnE8vlHL7/wCV92fzdDMW2serUj70OzvXbEptTprYbfDul02i1tNTTeOVo6x/e5KkZNAAAAAAAQe1OcWItUqOjqz91di5ya+X/pL0mm9tbeekf3ZXdo67/TU2r/Kenq5tUqTq1HKq3KTerb3tt82X0RERtDkbWm0zNp3mXkywAAAGxj765x1yp2kujLh3NdjXNHjJirkrw2htwZ74b8dJ2lnvM1k71f1mtNrsXVXpHTU8U0+Kn8aw2ZdbqMv87z+Pxs9YHEVcveqFPdBb5y7I/wDZ8v5GNRnjDXeevczo9JbU5OCOnfPw9Z7nUqNKnb0FGklGMUklySS3HO2mbTvPWXaVrWlYrHKIZDD0AAAAAAAAAMN3N07SbXKMn6Jnqkb2iHjJPDSZ+EuOx91HUy4GOjNa3Na0uIztpOMo8Gvl3ruPF6VvXhtHJsx5LY7Rek7TDoWz209DJpQudIVez7Mv3X293zKTU6O2L3q84dToe06Z9qX5W+0/L0WAhLQAAAAHxtJbwOTZrISyeTnUfBvSPdBe78N/mzpcGL2WOK/3dw+q1E58s5PL5dzSNqOAAAAAB6p9Dpr2uunPo6a+Wu4xO+3Jmu2/vdPgsFHaqdjaqniqEKUVzk3Nt9r4ashW0MXtxZLTP29VpTtScVODDSKx8efpzSezlDI5ysq2VnJ0ovqw4RnJc+itzin6sj6m2LBHBjjn3z4Jmgpn1Vva5rTwx0jumfl4R+VyKtfgAAAAAAAADxWh7SlJPmmvVGYnad2LRvEw424SptqfFbn4rczqd9+cOA4ZrynuAAFmwm19zZpRv06sO39YvN+957+8gZ9BW/OnKft+lvpO18mL3cvvR49/7/vNdsdk7PJU9bOal2rhJeMXvRU5MN8c7Wh0WDU4s8b453/Pk2zU3gACO2hrO3wdeUePQkl4taL5m/TV4stY+KLrrzTT3tHhLlJ0biQAAAAAAACybM7MVMhJVL5ONLilwlP8o9/Pl2kDVayMfu06/j9rfs/sy2ba+TlX7z+vy6DCEacEqaSSWiS4JLgkUszMzvLqIiIjaHowyAAAAAAAAAAHNdssc7HMSlFdSr11+99teu/+IvtDl48W3fHL0cj2rp/ZZ5tHS3P69/r9UETFaAAPVOc6U06TcWuDTaa8GhMRMbSzWZrO8TtKfx+2GStUlcaVV97dL8S+qZBydn4rc68lpg7Xz4+Vvej48p8/0sNntpja395U6b710l6x3/AhX7Oyx/HaVpi7awW/nvX7/hL2+Yxtz/Y1qb7ukk/R7yNbT5a9aynY9ZgyfxvHmwbSpV9n7hU2n1G93dv+h60vu5q7+LXr44tLfbwly06JxgAAAAAABH3kJI6uznKvoAAAAAAAAAAAAPFerChRlKruUU5PwS1ZmtZtMRDze0VrNp6QjL+3sNpMY40ZxkuMZRabjLk9Pg0SMd8mmybzH0Q82PDrcO1ZifCY7pc2v7K4x904XcejJejXJp80X2PJXJXiq5LNhvhvNLxtP96fBrntqAAAAB8aT4mTZ9j1fd3GOpHLoAAAAAAAAZLaHtbmEV9qUV6yS+pi87Vmfg9444r1jxmPy7Gcs70AAAAAAAAAAAGK5pe3tpxf2ouPqtD1W3DaJeMleKs18Ycfpyq29TqNwktzabTTXFao6eYi0c+cODrNqTymYnyZ7rIXl3TUbqpKaW9dLRteEnv+J4pipSd6xs25NRlyRte2/wA/Xq1jY0gAAAAAAAAAAAAAAEjs5Q/pGeoL76l+Drf8TRqrcOG0/D88kvQ049TSPjv5c/8ADqxzjtQAAAAAAAAAAAAOa7Y412GXlKK6lXWa/e+2vV6+ZfaHNx49u+OXo5HtTTTizzaOluf17/X6oImK0AAAAAAAAAAAAAAAAWj/AOf2vtMnUqPhCGnnN/lF+pX9pX2xxXxn8LnsTFxZrX8I/P8A0v5SunAAAAAAAAAAAAA0czjKOWsXTr7ucZc4y5NG7BmtivxQjarTV1GOaW+k+EuYZLH3ONunC7WjXB8pLti+aOgxZa5a8VXHZ8F8F+C8c/z8mqbGkAAAAAAAAAAAAAAA6RsVYuzwkZT96q+m/B7o/BJ+ZRa7Jx5do7uTreycHs9PEz1tz9PsnyEswAAAAAAAAAAAAAEXmJYe4XssrKmnxSlJRkteDi3vXPgSMMZq+/jifoh6qdLf/bzTH1nafopWVwVlQbdjd0ZL9mU4qXquPoi2w6m9uV6T9Ic9qdDipzx5az8JmN0C9zJisAAAAAAAAAAAAA3cNj5ZPJQprg3rJ9kF7z9N3mjVny+yxzb+7pGl0858sY/P5d7rMYxhFKO5Lcl3HNTO7t4iIjaH0MgAAAAAAAAAAAAAKvt1i3dWSq0VrKlr0u+D4+nH1LDs/Nw34J6T+VN2xpfaY4y1616/L9eqgF05gAAAAAAAAAAAAAB0HYjEuzsXVrrSdXh2qH2fXj6FJr8/HfgjpH5dT2RpfZY/aW62/Hd59VmIC3AAAAAAAAAAAAAAADSa3gc/2o2YqWc5VcfHWm97iuMO3Rc4/IutJrIvHBfr+f25ftDsycUzkxR7vh4fr8fJWCwU4AAAAAAAAAAAJ3ZPCPK3nSrL9FB9b70uUPq/5kPWan2Vdo6z/d1l2bov9Rk4rfxjr8Z8PX9ulLctxQuuAAAAAAAAAAAAAAAAAABB5XZbHZCTlFOnN/ahok33x4P5kzDrcmPl1j4q3U9l4M077bT4x6KzkNjrizpOXtqXQXFz6UPzJ+PtCt524Z3+HP0VGfsfJjibcddvjvHqrT47ieqAAAAAAAACQweIr5i76NHdFe/LlFfVvkjRqM9cNd5690JWk0l9Tfhr0758P26hY2lCxtY07ZaRit31b7Wzn8mS17Ta3V2WHFTFSKUjlDOeGwAAAAAAAAAAAAAAAAAPFarToQbrSUUubaS9WZis2naIebXrWN7TtCt5TbKytk1Yr2su3hBfxc/L1J+Hs+9ud+UfdU6jtjFTlj96ft5+imZTK3mUq63ktdOEVuivCP14lriwUxRtWPVz+o1WXUTvkn6d3k0jajgAAAAAAJXA4G6zFXqdWmn1pvh4R7X8iNqNVXDHx8E3R6HJqZ5cq98+njLpOPsbfHWqhaR0ivVvm2+bKLJltktxWdbgwUw0ilI2hsmtuAAAAAAAAAAAAAAAIbL1c5a6yx0adWP7LUlNeGktJfPxJWGMFuV94n7fhA1VtXj97FEWjw57/nmrFXbTLRk04U4tcU4z1T705FhXs7DPPeft6Ka3bOpiduGI+k+rSuNqszX/AFvRX3YxXxab+JurosFe7f5o9+1NVf8A5bfKI/aJuLitcz1uZym+2TcvmSa0rWNqxshXyXyTveZn582My8AAAAAAAPdCjVuKqjbxcpPgktWYtaKxvadoeqUte3DWN58IW/CbGNtTy7/y0/8AdJfJepV5+0O7F5+i90nY3/LP/wDPrPp5rlSpwo01GklFLckloku5FXMzM7y6CtYrG1Y2h7MMgAAAAAAAAAAAAAAAABo5LE2OTj/XKak+UuEl4SW83Ys+TF/GUbPpMOeP9yu/x7/NVr/Yaa1eOq6/dnuf4o/kWGPtKP8AnHkps3YcxzxW+k+seiAu8DlbR/pqM2u2K6a/06/Em01WK/S0fhWZdDqMf8qT9Of4R0urLSW59j3M3xzRJ5TtIAAAfacZVZaUk5PsSbfohMxHVmsTadq8/klLPZvL3fuUnFds+ovR7/gRr6vDTrby5pmLs7U5OlNvny/f2WHH7DQi08jUb+7DcvOT3vySIWTtKelI81pg7EiOeW2/wj1/6Wixx9pj6XRs4KC7uL8XxfmV+TLfJO9p3XOHT48NeHHXZsmtuAAAAAAAAAAAAAAAAAAAAAAAGOrQpVl+mjGXik/mZi0x0l5tStv5Ru054TFVH16FL8EfyNsajLHS0+aPbRae3XHXyh4Wz2HX+Hp+h6/1Wb/yl5//AD9L/wCuPJlp4fGUn+joUl/BH8jxOfLPW0+bZXSYK9KV8obkKcKa0ppJdy0NczM9W+KxHR6MMgAAAAAAAAAAAAAAAAAAAAAAAAAAAAAAAAAAAAAAAAAAAAAAAAAAAAAAAAAAAAAAAAAAAAAAAAAAAAAAAAAAAAAAAAAAAAAAAAAAAAAAAAAAAAAAAAAAAAAAAAAAAAAAAAAAAAAAAAAAAAAAAAAAAAAAAAAAAAAAAAAAAAAAAAAAAAAAAAAAAAAAAAAAAAAAAAAAAAAAAAAAAAAAAAAAAAAAAAAAAB//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53737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274638"/>
            <a:ext cx="8736905" cy="1143000"/>
          </a:xfrm>
        </p:spPr>
        <p:txBody>
          <a:bodyPr>
            <a:normAutofit/>
          </a:bodyPr>
          <a:lstStyle/>
          <a:p>
            <a:r>
              <a:rPr lang="en-GB" dirty="0" smtClean="0"/>
              <a:t>The challenge of representativeness</a:t>
            </a:r>
            <a:endParaRPr lang="en-GB" dirty="0"/>
          </a:p>
        </p:txBody>
      </p:sp>
      <p:sp>
        <p:nvSpPr>
          <p:cNvPr id="4" name="AutoShape 4" descr="data:image/jpeg;base64,/9j/4AAQSkZJRgABAQAAAQABAAD/2wCEAAkGBhQREBQUExMVFRUSFRQYGBIXFBUXGBQVExoVFRUSFRUYHCYfFxsjGRYUHy8gIycpLC0sFR8xNzAqNSYrLCkBCQoKDgwOFQ8PGiwkHSQpLCwsLCksLCwpKSwpLSwsKSwpLCwsLCwpLCwsKSkpLCwsKSkpLCwpKSwsKSksKSksKf/AABEIAOEA4QMBIgACEQEDEQH/xAAcAAEAAgIDAQAAAAAAAAAAAAAABgcEBQIDCAH/xABJEAACAgECAwUFBgIGBgkFAAABAgADEQQSBSExBgcTQVEiMmFxgRRCUpGhsSMzCGJykqLRFUOCssHxJFNzg5PD0uHwFjREVGP/xAAZAQEBAQEBAQAAAAAAAAAAAAAAAQIDBAX/xAAhEQEBAAIBBAIDAAAAAAAAAAAAAQIRIRIxQWEDUSIyM//aAAwDAQACEQMRAD8AvGIiAiIgIiICIiAiIgIiICIiAiIgIiICIiAiIgIiICIiAiIgIiICIiAiIgIiICIiAiIgIiICIiAiIgIiICIiAiIgIiICIiAiIgIiICIiAiIgIiV72071E025NPtZlzuubmikdVUD3z8eg+PPEtkaxxuXZO9Zrq6UL2utajqzMFH5mRHine5oqchS9pH4Fwv95yMj4jMhvDOxXEOLOL9XY9FR91nGbmU4/l1HApU+pHl7p6zYX8O4Hw5zW1J1uoX3lK/aXBHk27FNbHPT2flM/lfTesJ7Yup793sbbptOhbnhf4lzEeuysL/xjS95HFmObNMKK+eb7tJfXWDj2QXdx1OAPiR6zbL3t1ou2nh1ygdFZqKh/gZsflNN2i7earX6S6r7FVXXhN7nU+Ia/bUo2BWv3lElns6p4iMdpe8/W6msB7BUOu2nfUT/AG2DknHpnHzIBm77Ed9hooFWsWy8qfZtVlNm3yWzeRuI/FnJGM8+Zg1/AgT/ABLq/ocztGiowA1pYKMAADkPQSyFyn0vvhHebw/UkBdQtbHA225rJJ8gW9lj8iZvreLUr711a/OxR+5nmdqNMOXMzr8HRjpUP0/ympti68PSv/1NpP8A9rT/APjV/wDqndVxihvduqb5WIf2M8xs+m/6v9RMWyrSn/V/osJp6xVgehz8p8ssCjJIA9T8eU8k1FEbdWWrb8SMUPyypBmwHazWBCi67U7G6qbnbpgjBYkr08iIHqiJQei76uI0EC5KLhgH2kapyD0bcp28x/Vki0H9IGsj+NorVP8A/Kyuwf49hlRbUSCaTvr4Y4G622snyfT28vmUVh+s3nDO3ug1LBKtZQztyCbwrE+gRsEn6QN/ERAREQEREBERAREQERECAd6/aSyiuuis7PHDlnzglV2jYD5AluZ+Q85WHZvVGi/x3oovKY8Nbbdq0sCT4gXB3NyGM9Oo5y+e0PZfT66sJqK9wU5VgzKyk9drqQRnlkdDPN/bfgyaXiWp06FjXSyBFZiTh667MFup5uR8hMdPO3Tq/HUTrtD3p6y6hqqxRW1pCZptZrRu67Dy25HLd1GeWDgyvLDfSNuwoB5YInPh3BLnAsrUKo6NuAwfzzN83Gba0K3stgx5kEj6zTCIX8RfHMmdWl4gxLDd7yn1nDiWpDscCZ3AuH0eDfZe1i2bANMFKBWtOcm3cc7R7PT1bzAkt1FktvDVLrSepnL7UZP+yPZLhGoJ0+quup1LPithYFWxWC7VUshTdkkbTzPLGZNLP6O2j8tTqh8zSf8AyxLOUs0o06kzidQZafa/uMr0eju1NersbwEL+G9a+0F6ruUjB+ODKkI+f/OVHeb5xN04CvnjmPym54J2Pu1dGsuqK40NaWOhzudX3n2MDGQtbHnA1HjTi9uRj1k67E90dnE9Obk1dabXZGrKMzKVwRkgjqpB+s3mt/o+tTVZbZxCtUrRnZjQ2AFBJJPicukCueN8VsvtD2MWbw61BOPdQYUcvSYI1Jlj9je5tuJ6VNS2q8AMzL4Yo3n+GxQnf4gHMg+Ukb/0cK9pxrrN2ORNKEZ+IDA4+skWqZXVmDbu6j85sO03Zezh+rfTXFSyYIdTlWVuat6ry8j0/InnTw9TXnrygWb3R96RDDR62zKnAovc8wegosY9R+Fj8vSXUDPHT1yWdhe8i/htiAu1mlyA9DEsEU9bKs80KjntHI4Ixkgio9MxOKOCAQcggEH1B6GcoCIiAiIgIiICIiBjcS4jXp6nttcJXWpZnPQAfufh5zyj2m4wdZrdRqCT/GtdlDAKRWPZqBA5ZFaoPpLX/pB8UdV0dAOK7DdY4/EavDVAfUDxGOPXB8pTa0bjgSK6FDj3d30JnxhYfe/UiSTR9hWtAIsAJ+6VbP7TJPdwVzus6eaoTn4c8QIgekkPYHt2/C9Rv2CypwFtrIG4pknKMfdYZPLoeh8iNfr+Hiolf3xn9JqrExCJx2u7NVniddWmNa0a8V26ZzlaguoyBWcKdoFgKgAcgyjlNxre0nHOEutN15ICZTeiXI6DAytu3e2Oh3HIyMjmCdFxQVWcB0D1XD7Ro7L0srBCvWNRY9iOB1wHRMMPxn6STvW7b/aTw5U919MupcYHW8YVc9QV2WZA5e154GJfTc8bRbtN2v1vENv2m3cijlUgKV/Fyn3j8TnHliRtiB6fDkJsNWcA490qf0BwvyE1je6v0icpeOHIvnp1+UkfYrtjqdA9q6alLftQRXqZHcvs37QnhkHOHbyPykZUjdyOeszdJc1YLocOliujDqLEAZGHybB+kIlHYDtlquFm6unStebdgNRFm6tqdyk7EUnPtAHIGNokpu4fxvj2E1CjR6XcCQa2rDbTkZqZvEtI6gNtXIz6R2H1wftTe6e7fSz4/wC1r01x/wAUu6XRa13Z/gdei01enqLFawfaYgsxYlmZiABkkk8gBNjEojva7zb31Nmj0trVVUHZZZWxV7LF99d45qqn2SBjJDZ5cpUQHtfxL7RxPWW55NqLQvptQ+Gn+FVmuFjp0JwfMcx+kxalxn9oZpBzfVE9ecOfYb+yf2nXvPrM7S0K3J22K3IvjO0Hq2PgMmKr1twOwNpaCoYKaaiAwwwBVSAw8jjrM2dOjtR60atlatlUoykFWQgbSpHIjGOc7pUIiICIiAiIgIiIFYf0gdHu4dTZgZq1KZPmFsSxDj/aKflKGOR0JE9Pd53AH1vC76qhusAR0X8TVMr7B8SAQPnPMtyEZBBBUkFSMFWHIqwPMEehkV2Di9oGBc3L4mdNvErG961z9T/nMQ9ZwPWVHaGGfM/Oc7F5ToWSnsn2H1XE2K0INinD3vyrQ4zgnqzYx7KgnmM4BzIJLwHsZRqezd2q2FNRpvtLeIpx4i1e3tsHRht5A9Rjrjka7+1O5Tcc+HX4afBF3EL8feaehu6qyt+G2cOevwb9L4lOopJyWNm4m8Z5lX3Hn09OWJR2g7NO1errVc6nQPudASS9NZaq8ouOZR1rPxV29BCsSu47Sh9DiYdg/hD6TI09gYgjzB/PE6D/ACh8hJItu3TphzMz62xW39v9lXP7zB0g5mbBtG507WAewlgVmyB7ThdtYH3mIDNgeSky1IsDuJ0rWcVttOSKtMwLEk83atK1yf6qMB6BcS/5567AanUaegUaNf8Ap3EyH3sOWn0de5a7WyMAsxsbOD7O3kSUBnHDaNTwzjGj076y7VV6+q/eLWY7LaV8QugYnaDyAGfM5J5Ym2rj5WbPJvbPhtmn4lqktUqxvtcZ++ljs6WA+YIP7jqDPWU0XarsVpeI17dRXllB2XL7Nlefwt6f1TkHzBmmHmLTcOqsX+cqt+FwR+TCdOs4Gy9GVh6qyt+xk/7Sdw+spJbSsupTyXIqtAz0IY7GwPMMM/hkG1/ZTW0EizSahMdT4NhX6OoKn6GQaz7Lz6j5c/8AKdhUnz/KdKqxbaAd34cHd/d6yU8A7vtfqyBXpbAPOy1TUg+O5wCf9kGBbHcFr3fh9tTElaLytefuq6I5QfAMzH/alnSO9guyI4bolo3BnLM9tgGA1j4zjPPAAVR8FEkUoREQEREBERAREQEjnansDpOIK3i1KLSMDUKoFi45j2hzYfA8pI4geau1fdnZobFVwGFm7w2Rvf24z7B9oH2l5fHqZF24G5bbXTbY/wCBEdz9Qol+9ocW9pOHVt/qNPfcB/WcOgz/AHAfpLAmY1ZrTznwTuO199T2WbNMQpNdT+09jfdVtpxWD0ySSPwya9ynbJfD/wBG3gVX6c2BAQFNgVibEIH+tQ7s+ZHPmQxlrytu8rusOrf7Xoj4erXBIDbBaU91lce5aMABuhwAcdRUjZ9veyVzumv0BCa7Tjp5amr71Fg5Bvhn5ZHIrUGr7bLRxpOI112Vs2PtekZSr1uR4d9YDAbgwVbFJ57uoEmXBO+q7SN9m4rp7BYnI2KoWwjpueo4DDkfbrJBxyE3PGu0XAuLVMt19KuVIW2xTTdUfIo9ig8jj1BxzzCtN257r9I9D8T0LhFFTXtUvOq1ApctWB7jY546cug6ymbBivH/AM6zc6nTvo9Q1FesW6kg+3p72NNivuAV1U4DHllOfXqZqdQp2kAE9egz5wmmLoupm1rpBFW5GsU2N/CUkGxiEC1rjJyxwvIZwTjnNXpEIJyCPmCP3lpd1HEeH6bOo1tqV2Vswo35wNygWOoAOWxgZ8gx9YpFmd3fYw6Otr7wp1epCmwqBtqRQAmmrA5BVUKOX4R5KuNZqrRq+1FKrzXhulsd2HMC3UexsJ8jsZT9D6Tq1/fAupzTwii3WXsMCzw2SmrOcPYXwfLzwD6ze93nYn/R1Dm1hbqtS5s1F34nYltoJ5lQWbnyyWJwM4A2lkREqEREBERAREQEREBERAREQEREBERArrt9b9i4rw7iDcqfa01z+SCwN4bH0ALMSfRJYgM1vaPs/VrtNZprwSlgGSDhlKkMrqfUEA88jlzBHKQDh/a/UcD26XiitZpl9mjiCAuCg91Lh13AfX4MPak7Nd4tKJHtB3g8OuAKa3T8/utaqN680fDD6id+o7a6Cv39bpV+eoq5/L2pU0zuJ8Go1KbL6a7V/DYisPmMjkfjK67T92XCKF/k3LY+dtVN1m4/HDsVRR6nl5DPSbXXd8mi3irTFtVac4CKVrGBnc1rADb8VDSttbwP7fqbbtXqlZiwO1SGCryHIDO0DoBj5+ZnPPOTjy1jjto6ez9wudaNOSqMRm4g+fIZO3PLlkD95n2dnLdRZscjSlQMoMHcx5gqScYIx5nrNumtGnY10WWPtCrnq28jlUueRb49AOfQ4O+4b2R1Vo3Xan7Op5+FRtL/APeXuCSflictunCGarszbT/CqvW8nPtOAPDx19roR/lO3QaHWaB/EsGnevO3DKtmG6j2HXnnHVcnlyPWWMvYwKMLqtSf+0sW5T8ClqsMfLEwtfwYVEO6qSgI3DIVkIwQAxPhsBnlnGM49I3pOK3nYnvCp1KrWyLSxO1SAVqsYciqZA2tke6c/MybSkuLaHTqgOnpsrLEbmLey2OftKCQxyOR8vI8+c17G9va2rWnVXKlwO1GdtvjD7vtHkX8iOpxnzON4fJLdb2zljxtOIiJ2cyIiAiIgIiICIiAiIgIiICIiAiIgJxsqDAqwBB5EEZBHoQes5RAhnGu7ThHhvZdpKa0QFmdS1IUDmT/AAyuJQ/arWcPNhGh0nhVKf5j2XNZZjkDtdyK1+GM9M46SW98fbs6m86Wpv4FDYbB5W2r1J9VU8h8efpirc5OZFSLsroTebcewNqDl1wSd2fXoJO9PptLXpmrqu3uuTtDBiHUg7hkeyMZBxiQDswSxtrU4NiqM/I5I+oyJZerqQ0rW+od2XBVVTmpUDmAqZK56kDzE4Zb3eXbHs6+wHChYvi4JITdz5nfazb2+fsgfKTQaYgjkRz8+X/OQLsn2hTRWujuPBckJbz2ox5+HZyynrkjlz8jytCi5HAK8wehBzn4g55ySs2MTTomfI9fJv2xicOL6UMhIHII3PyGBkfqB+U2Dqo5kYx5yGdq+2QYNptMd9j8iw5hF5ZLH84tSNfw6zxNIc/cNij5Vuyr+gEiPbPSj7OSfJhy+fKS3S07KVrHRQBnzPqT8zzkN7d60BBX5kgn5CeP4f6cfbvl+vLh2M70NXw7CBvGoH/49jH2R0xU/M1/Lmvw856D7LdqqOI6cXUNkdGQ8nrfGSjjyP6HqCRPI5sm87G9sruG6pb6iSvIW1eVteea/wBocyp8j8CQfqPK9aRMbhnEa9RTXdU26u1QysPMMM/Q/CZMqEREBERAREQEREBERAREQEREBI53hceOi4bqLlOHCbUPo7+yCPiM5+kkcrjv3J/0YAPO0E/RXgeeLby2ZxVYCYnNG5SDM4RqPDuU5x5Z9PQ/niWpwDW+IzguVDoNyqBvbHoeu3meXxlPyTcE4vuUIzbWHuv8vj6zlnPMdML4Tfi/D6qkc6bTq/IBy+4qxJJUbM5JAzkkjGfOaCiltKjM51Gi8wtLN4b5x7IqfKq3ObHhfErvEGTWWUEAucB8+pPLP9qZfFePLdYK7kywPJEKMuW9NrcyfnOXjnv6dOGh0PFhqbFqv1GrAc4XdYArHyVvDC4zJlpNDXShWutVx1IHPI5ZJ8+WDPuv1hFQ/wCg2IoCjcyqOa4OQT06dZGT2qtsdlQeGpAy+3JyDy2uRjOCc4HkJjPDquudE4bXi/GUoUkkbvJf+J+ErPjupNlhLH2mO4j0HkP3m24petbF2Yu591Sc4P4ifMyL6i8liSck9Z1+H4pixnltwZY2Y5zmpnMrPQ5Lq/o+doi1V2jY58Im2rn0VyPEQD0DkN/3hlwTzr3GErxRcfertU/LAb91WeipQiIgIiICIiAiIgIiICIiAiIgJX3fMA2krT8VhP0CkH/eEsGQfvZ0xOlqfyS4Bj6LYrKD9X2D6wPNl9JRtp8unxhec33F9GCf1/8AcTR3VlZFfDpiegnbTWw8jkfrOOk4i1Zyp/Yj8jJDpO2i4xZRWT+Lbj9jBHRoOM4GCenlM9tUrc+R+k0/FdRTc+5MVH0GcTWmx16ODOd+P6a6kwPFuXtMWx0BJIHyzNVr+0TcwuBNC+qc+Y/OY7MT1OYmH2XJ3Xaosc9TMcKSZzL/AAnJHnTsw7EXE7FWfEXMy9LRzgT7uWqC8RrJ80tA+e3J/QGegJQ3dRXu4pSFH8uu6w/BQvhf71qy+Yi0iIlQiIgIiICIiAiIgIiICIiAmBx3hK6rTW0NyFikZ/C3VWHxDAH6TPiBQdPCBYG012FtqZgw+8Dn309R6/T6x3jvY+6nJ2+JX+NRnA/rL1H7S7O3XYAa0eNSfD1SD2XyQHx0ViOh8t30II6V3T2qs0znT6+pq3X7+38mKjkR/WXImOY13VfbouWR5zFeoiS3tbtOq3oUKvUh3JjaW3WZJx5425mmrqDOq9NzKM+mSBmalRqC04lpM27Dh+dd6HIyFasgjln2ijNj8pht2DvyQGoO04OLSMH0OUHoZOqGkXzEkq9h7z/1Pz8XI/RTO9OxLD+ZbUnxxY2f7yqD+cdUTSKBZ3V6fM2vEeFikoA4fem7O3b95lxjJ/D6zFEuxzrrxMlHAExTbj6S0+7jule5l1OuTbSMMmmYe1afJrV+6nT2TzbzwMhipV3NdlG0+mbVWqRbq9u1SOaULk1gjyLElvkV9JYsRKhERAREQEREBERAREQEREBERAREQE13HOzun1tfh6ipbF54J5MhIxuRx7SHHmCJsYgUv2i7irVJbRXK6k/yrjtYDnyWxRtbyGCF+ZkA4h2X1ekYNqNJcgVgS2zcmFIJzbXuUfUz1PEDzRpu1umsyHFgBQKSoQ5I6McEn18h1mXpOOaPeCbmUAHP8JxuJxgn2Rnzl9cQ7N6XUfztNRb8bKa3I+RYTVXd2PDG66Ggf2U2/wC7iY6Iu1NWdotOCdzoVyNu2qxjtGQNwKnnjH6zE1vavT7Dguc46VIo9D723rzl1r3U8LB/+yqPz3n9C02Gi7D6Ckhq9FplYdGFNe4fJiMiOiG3m/WWWcQtVtPRbZtQIdlZfJyzZPhgheTDlnykg4L3McR1BBdF0yebWuC2PUV1kk/Jis9FqoAwBgegn2a0iC9kO6HSaErY+dReuCLbANqHlzrq6Lz5gncw9ZOoiUIiICIiAiIgIiICIiAiIgIiICIiAiIgIiICIiAiIgIiICIiAiIgIiICIiAiIgIiICIiAiIgIiICIiAiIgIiICIiAiIgIiICIiAiIgIiICIiAiIgIiICIi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data:image/jpeg;base64,/9j/4AAQSkZJRgABAQAAAQABAAD/2wCEAAkGBhQREBQUExMVFRUSFRQYGBIXFBUXGBQVExoVFRUSFRUYHCYfFxsjGRYUHy8gIycpLC0sFR8xNzAqNSYrLCkBCQoKDgwOFQ8PGiwkHSQpLCwsLCksLCwpKSwpLSwsKSwpLCwsLCwpLCwsKSkpLCwsKSkpLCwpKSwsKSksKSksKf/AABEIAOEA4QMBIgACEQEDEQH/xAAcAAEAAgIDAQAAAAAAAAAAAAAABgcEBQIDCAH/xABJEAACAgECAwUFBgIGBgkFAAABAgADEQQSBSExBgcTQVEiMmFxgRRCUpGhsSMzCGJykqLRFUOCssHxJFNzg5PD0uHwFjREVGP/xAAZAQEBAQEBAQAAAAAAAAAAAAAAAQIDBAX/xAAhEQEBAAIBBAIDAAAAAAAAAAAAAQIRIRIxQWEDUSIyM//aAAwDAQACEQMRAD8AvGIiAiIgIiICIiAiIgIiICIiAiIgIiICIiAiIgIiICIiAiIgIiICIiAiIgIiICIiAiIgIiICIiAiIgIiICIiAiIgIiICIiAiIgIiICIiAiIgIiV72071E025NPtZlzuubmikdVUD3z8eg+PPEtkaxxuXZO9Zrq6UL2utajqzMFH5mRHine5oqchS9pH4Fwv95yMj4jMhvDOxXEOLOL9XY9FR91nGbmU4/l1HApU+pHl7p6zYX8O4Hw5zW1J1uoX3lK/aXBHk27FNbHPT2flM/lfTesJ7Yup793sbbptOhbnhf4lzEeuysL/xjS95HFmObNMKK+eb7tJfXWDj2QXdx1OAPiR6zbL3t1ou2nh1ygdFZqKh/gZsflNN2i7earX6S6r7FVXXhN7nU+Ia/bUo2BWv3lElns6p4iMdpe8/W6msB7BUOu2nfUT/AG2DknHpnHzIBm77Ed9hooFWsWy8qfZtVlNm3yWzeRuI/FnJGM8+Zg1/AgT/ABLq/ocztGiowA1pYKMAADkPQSyFyn0vvhHebw/UkBdQtbHA225rJJ8gW9lj8iZvreLUr711a/OxR+5nmdqNMOXMzr8HRjpUP0/ympti68PSv/1NpP8A9rT/APjV/wDqndVxihvduqb5WIf2M8xs+m/6v9RMWyrSn/V/osJp6xVgehz8p8ssCjJIA9T8eU8k1FEbdWWrb8SMUPyypBmwHazWBCi67U7G6qbnbpgjBYkr08iIHqiJQei76uI0EC5KLhgH2kapyD0bcp28x/Vki0H9IGsj+NorVP8A/Kyuwf49hlRbUSCaTvr4Y4G622snyfT28vmUVh+s3nDO3ug1LBKtZQztyCbwrE+gRsEn6QN/ERAREQEREBERAREQERECAd6/aSyiuuis7PHDlnzglV2jYD5AluZ+Q85WHZvVGi/x3oovKY8Nbbdq0sCT4gXB3NyGM9Oo5y+e0PZfT66sJqK9wU5VgzKyk9drqQRnlkdDPN/bfgyaXiWp06FjXSyBFZiTh667MFup5uR8hMdPO3Tq/HUTrtD3p6y6hqqxRW1pCZptZrRu67Dy25HLd1GeWDgyvLDfSNuwoB5YInPh3BLnAsrUKo6NuAwfzzN83Gba0K3stgx5kEj6zTCIX8RfHMmdWl4gxLDd7yn1nDiWpDscCZ3AuH0eDfZe1i2bANMFKBWtOcm3cc7R7PT1bzAkt1FktvDVLrSepnL7UZP+yPZLhGoJ0+quup1LPithYFWxWC7VUshTdkkbTzPLGZNLP6O2j8tTqh8zSf8AyxLOUs0o06kzidQZafa/uMr0eju1NersbwEL+G9a+0F6ruUjB+ODKkI+f/OVHeb5xN04CvnjmPym54J2Pu1dGsuqK40NaWOhzudX3n2MDGQtbHnA1HjTi9uRj1k67E90dnE9Obk1dabXZGrKMzKVwRkgjqpB+s3mt/o+tTVZbZxCtUrRnZjQ2AFBJJPicukCueN8VsvtD2MWbw61BOPdQYUcvSYI1Jlj9je5tuJ6VNS2q8AMzL4Yo3n+GxQnf4gHMg+Ukb/0cK9pxrrN2ORNKEZ+IDA4+skWqZXVmDbu6j85sO03Zezh+rfTXFSyYIdTlWVuat6ry8j0/InnTw9TXnrygWb3R96RDDR62zKnAovc8wegosY9R+Fj8vSXUDPHT1yWdhe8i/htiAu1mlyA9DEsEU9bKs80KjntHI4Ixkgio9MxOKOCAQcggEH1B6GcoCIiAiIgIiICIiBjcS4jXp6nttcJXWpZnPQAfufh5zyj2m4wdZrdRqCT/GtdlDAKRWPZqBA5ZFaoPpLX/pB8UdV0dAOK7DdY4/EavDVAfUDxGOPXB8pTa0bjgSK6FDj3d30JnxhYfe/UiSTR9hWtAIsAJ+6VbP7TJPdwVzus6eaoTn4c8QIgekkPYHt2/C9Rv2CypwFtrIG4pknKMfdYZPLoeh8iNfr+Hiolf3xn9JqrExCJx2u7NVniddWmNa0a8V26ZzlaguoyBWcKdoFgKgAcgyjlNxre0nHOEutN15ICZTeiXI6DAytu3e2Oh3HIyMjmCdFxQVWcB0D1XD7Ro7L0srBCvWNRY9iOB1wHRMMPxn6STvW7b/aTw5U919MupcYHW8YVc9QV2WZA5e154GJfTc8bRbtN2v1vENv2m3cijlUgKV/Fyn3j8TnHliRtiB6fDkJsNWcA490qf0BwvyE1je6v0icpeOHIvnp1+UkfYrtjqdA9q6alLftQRXqZHcvs37QnhkHOHbyPykZUjdyOeszdJc1YLocOliujDqLEAZGHybB+kIlHYDtlquFm6unStebdgNRFm6tqdyk7EUnPtAHIGNokpu4fxvj2E1CjR6XcCQa2rDbTkZqZvEtI6gNtXIz6R2H1wftTe6e7fSz4/wC1r01x/wAUu6XRa13Z/gdei01enqLFawfaYgsxYlmZiABkkk8gBNjEojva7zb31Nmj0trVVUHZZZWxV7LF99d45qqn2SBjJDZ5cpUQHtfxL7RxPWW55NqLQvptQ+Gn+FVmuFjp0JwfMcx+kxalxn9oZpBzfVE9ecOfYb+yf2nXvPrM7S0K3J22K3IvjO0Hq2PgMmKr1twOwNpaCoYKaaiAwwwBVSAw8jjrM2dOjtR60atlatlUoykFWQgbSpHIjGOc7pUIiICIiAiIgIiIFYf0gdHu4dTZgZq1KZPmFsSxDj/aKflKGOR0JE9Pd53AH1vC76qhusAR0X8TVMr7B8SAQPnPMtyEZBBBUkFSMFWHIqwPMEehkV2Di9oGBc3L4mdNvErG961z9T/nMQ9ZwPWVHaGGfM/Oc7F5ToWSnsn2H1XE2K0INinD3vyrQ4zgnqzYx7KgnmM4BzIJLwHsZRqezd2q2FNRpvtLeIpx4i1e3tsHRht5A9Rjrjka7+1O5Tcc+HX4afBF3EL8feaehu6qyt+G2cOevwb9L4lOopJyWNm4m8Z5lX3Hn09OWJR2g7NO1errVc6nQPudASS9NZaq8ouOZR1rPxV29BCsSu47Sh9DiYdg/hD6TI09gYgjzB/PE6D/ACh8hJItu3TphzMz62xW39v9lXP7zB0g5mbBtG507WAewlgVmyB7ThdtYH3mIDNgeSky1IsDuJ0rWcVttOSKtMwLEk83atK1yf6qMB6BcS/5567AanUaegUaNf8Ap3EyH3sOWn0de5a7WyMAsxsbOD7O3kSUBnHDaNTwzjGj076y7VV6+q/eLWY7LaV8QugYnaDyAGfM5J5Ym2rj5WbPJvbPhtmn4lqktUqxvtcZ++ljs6WA+YIP7jqDPWU0XarsVpeI17dRXllB2XL7Nlefwt6f1TkHzBmmHmLTcOqsX+cqt+FwR+TCdOs4Gy9GVh6qyt+xk/7Sdw+spJbSsupTyXIqtAz0IY7GwPMMM/hkG1/ZTW0EizSahMdT4NhX6OoKn6GQaz7Lz6j5c/8AKdhUnz/KdKqxbaAd34cHd/d6yU8A7vtfqyBXpbAPOy1TUg+O5wCf9kGBbHcFr3fh9tTElaLytefuq6I5QfAMzH/alnSO9guyI4bolo3BnLM9tgGA1j4zjPPAAVR8FEkUoREQEREBERAREQEjnansDpOIK3i1KLSMDUKoFi45j2hzYfA8pI4geau1fdnZobFVwGFm7w2Rvf24z7B9oH2l5fHqZF24G5bbXTbY/wCBEdz9Qol+9ocW9pOHVt/qNPfcB/WcOgz/AHAfpLAmY1ZrTznwTuO199T2WbNMQpNdT+09jfdVtpxWD0ySSPwya9ynbJfD/wBG3gVX6c2BAQFNgVibEIH+tQ7s+ZHPmQxlrytu8rusOrf7Xoj4erXBIDbBaU91lce5aMABuhwAcdRUjZ9veyVzumv0BCa7Tjp5amr71Fg5Bvhn5ZHIrUGr7bLRxpOI112Vs2PtekZSr1uR4d9YDAbgwVbFJ57uoEmXBO+q7SN9m4rp7BYnI2KoWwjpueo4DDkfbrJBxyE3PGu0XAuLVMt19KuVIW2xTTdUfIo9ig8jj1BxzzCtN257r9I9D8T0LhFFTXtUvOq1ApctWB7jY546cug6ymbBivH/AM6zc6nTvo9Q1FesW6kg+3p72NNivuAV1U4DHllOfXqZqdQp2kAE9egz5wmmLoupm1rpBFW5GsU2N/CUkGxiEC1rjJyxwvIZwTjnNXpEIJyCPmCP3lpd1HEeH6bOo1tqV2Vswo35wNygWOoAOWxgZ8gx9YpFmd3fYw6Otr7wp1epCmwqBtqRQAmmrA5BVUKOX4R5KuNZqrRq+1FKrzXhulsd2HMC3UexsJ8jsZT9D6Tq1/fAupzTwii3WXsMCzw2SmrOcPYXwfLzwD6ze93nYn/R1Dm1hbqtS5s1F34nYltoJ5lQWbnyyWJwM4A2lkREqEREBERAREQEREBERAREQEREBERArrt9b9i4rw7iDcqfa01z+SCwN4bH0ALMSfRJYgM1vaPs/VrtNZprwSlgGSDhlKkMrqfUEA88jlzBHKQDh/a/UcD26XiitZpl9mjiCAuCg91Lh13AfX4MPak7Nd4tKJHtB3g8OuAKa3T8/utaqN680fDD6id+o7a6Cv39bpV+eoq5/L2pU0zuJ8Go1KbL6a7V/DYisPmMjkfjK67T92XCKF/k3LY+dtVN1m4/HDsVRR6nl5DPSbXXd8mi3irTFtVac4CKVrGBnc1rADb8VDSttbwP7fqbbtXqlZiwO1SGCryHIDO0DoBj5+ZnPPOTjy1jjto6ez9wudaNOSqMRm4g+fIZO3PLlkD95n2dnLdRZscjSlQMoMHcx5gqScYIx5nrNumtGnY10WWPtCrnq28jlUueRb49AOfQ4O+4b2R1Vo3Xan7Op5+FRtL/APeXuCSflictunCGarszbT/CqvW8nPtOAPDx19roR/lO3QaHWaB/EsGnevO3DKtmG6j2HXnnHVcnlyPWWMvYwKMLqtSf+0sW5T8ClqsMfLEwtfwYVEO6qSgI3DIVkIwQAxPhsBnlnGM49I3pOK3nYnvCp1KrWyLSxO1SAVqsYciqZA2tke6c/MybSkuLaHTqgOnpsrLEbmLey2OftKCQxyOR8vI8+c17G9va2rWnVXKlwO1GdtvjD7vtHkX8iOpxnzON4fJLdb2zljxtOIiJ2cyIiAiIgIiICIiAiIgIiICIiAiIgJxsqDAqwBB5EEZBHoQes5RAhnGu7ThHhvZdpKa0QFmdS1IUDmT/AAyuJQ/arWcPNhGh0nhVKf5j2XNZZjkDtdyK1+GM9M46SW98fbs6m86Wpv4FDYbB5W2r1J9VU8h8efpirc5OZFSLsroTebcewNqDl1wSd2fXoJO9PptLXpmrqu3uuTtDBiHUg7hkeyMZBxiQDswSxtrU4NiqM/I5I+oyJZerqQ0rW+od2XBVVTmpUDmAqZK56kDzE4Zb3eXbHs6+wHChYvi4JITdz5nfazb2+fsgfKTQaYgjkRz8+X/OQLsn2hTRWujuPBckJbz2ox5+HZyynrkjlz8jytCi5HAK8wehBzn4g55ySs2MTTomfI9fJv2xicOL6UMhIHII3PyGBkfqB+U2Dqo5kYx5yGdq+2QYNptMd9j8iw5hF5ZLH84tSNfw6zxNIc/cNij5Vuyr+gEiPbPSj7OSfJhy+fKS3S07KVrHRQBnzPqT8zzkN7d60BBX5kgn5CeP4f6cfbvl+vLh2M70NXw7CBvGoH/49jH2R0xU/M1/Lmvw856D7LdqqOI6cXUNkdGQ8nrfGSjjyP6HqCRPI5sm87G9sruG6pb6iSvIW1eVteea/wBocyp8j8CQfqPK9aRMbhnEa9RTXdU26u1QysPMMM/Q/CZMqEREBERAREQEREBERAREQEREBI53hceOi4bqLlOHCbUPo7+yCPiM5+kkcrjv3J/0YAPO0E/RXgeeLby2ZxVYCYnNG5SDM4RqPDuU5x5Z9PQ/niWpwDW+IzguVDoNyqBvbHoeu3meXxlPyTcE4vuUIzbWHuv8vj6zlnPMdML4Tfi/D6qkc6bTq/IBy+4qxJJUbM5JAzkkjGfOaCiltKjM51Gi8wtLN4b5x7IqfKq3ObHhfErvEGTWWUEAucB8+pPLP9qZfFePLdYK7kywPJEKMuW9NrcyfnOXjnv6dOGh0PFhqbFqv1GrAc4XdYArHyVvDC4zJlpNDXShWutVx1IHPI5ZJ8+WDPuv1hFQ/wCg2IoCjcyqOa4OQT06dZGT2qtsdlQeGpAy+3JyDy2uRjOCc4HkJjPDquudE4bXi/GUoUkkbvJf+J+ErPjupNlhLH2mO4j0HkP3m24petbF2Yu591Sc4P4ifMyL6i8liSck9Z1+H4pixnltwZY2Y5zmpnMrPQ5Lq/o+doi1V2jY58Im2rn0VyPEQD0DkN/3hlwTzr3GErxRcfertU/LAb91WeipQiIgIiICIiAiIgIiICIiAiIgJX3fMA2krT8VhP0CkH/eEsGQfvZ0xOlqfyS4Bj6LYrKD9X2D6wPNl9JRtp8unxhec33F9GCf1/8AcTR3VlZFfDpiegnbTWw8jkfrOOk4i1Zyp/Yj8jJDpO2i4xZRWT+Lbj9jBHRoOM4GCenlM9tUrc+R+k0/FdRTc+5MVH0GcTWmx16ODOd+P6a6kwPFuXtMWx0BJIHyzNVr+0TcwuBNC+qc+Y/OY7MT1OYmH2XJ3Xaosc9TMcKSZzL/AAnJHnTsw7EXE7FWfEXMy9LRzgT7uWqC8RrJ80tA+e3J/QGegJQ3dRXu4pSFH8uu6w/BQvhf71qy+Yi0iIlQiIgIiICIiAiIgIiICIiAmBx3hK6rTW0NyFikZ/C3VWHxDAH6TPiBQdPCBYG012FtqZgw+8Dn309R6/T6x3jvY+6nJ2+JX+NRnA/rL1H7S7O3XYAa0eNSfD1SD2XyQHx0ViOh8t30II6V3T2qs0znT6+pq3X7+38mKjkR/WXImOY13VfbouWR5zFeoiS3tbtOq3oUKvUh3JjaW3WZJx5425mmrqDOq9NzKM+mSBmalRqC04lpM27Dh+dd6HIyFasgjln2ijNj8pht2DvyQGoO04OLSMH0OUHoZOqGkXzEkq9h7z/1Pz8XI/RTO9OxLD+ZbUnxxY2f7yqD+cdUTSKBZ3V6fM2vEeFikoA4fem7O3b95lxjJ/D6zFEuxzrrxMlHAExTbj6S0+7jule5l1OuTbSMMmmYe1afJrV+6nT2TzbzwMhipV3NdlG0+mbVWqRbq9u1SOaULk1gjyLElvkV9JYsRKhERAREQEREBERAREQEREBERAREQE13HOzun1tfh6ipbF54J5MhIxuRx7SHHmCJsYgUv2i7irVJbRXK6k/yrjtYDnyWxRtbyGCF+ZkA4h2X1ekYNqNJcgVgS2zcmFIJzbXuUfUz1PEDzRpu1umsyHFgBQKSoQ5I6McEn18h1mXpOOaPeCbmUAHP8JxuJxgn2Rnzl9cQ7N6XUfztNRb8bKa3I+RYTVXd2PDG66Ggf2U2/wC7iY6Iu1NWdotOCdzoVyNu2qxjtGQNwKnnjH6zE1vavT7Dguc46VIo9D723rzl1r3U8LB/+yqPz3n9C02Gi7D6Ckhq9FplYdGFNe4fJiMiOiG3m/WWWcQtVtPRbZtQIdlZfJyzZPhgheTDlnykg4L3McR1BBdF0yebWuC2PUV1kk/Jis9FqoAwBgegn2a0iC9kO6HSaErY+dReuCLbANqHlzrq6Lz5gncw9ZOoiUIiICIiAiIgIiICIiAiIgIiICIiAiIgIiICIiAiIgIiICIiAiIgIiICIiAiIgIiICIiAiIgIiICIiAiIgIiICIiAiIgIiICIiAiIgIiICIiAiIgIiICIi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2" descr="data:image/jpeg;base64,/9j/4AAQSkZJRgABAQAAAQABAAD/2wCEAAkGBwgHBhUIBwgSERIQDSEXFRAXEhAUFBYVIB0iIhkVExUkHCgsGRooHRQVLT0hJSk3Li4wGB8/RDM4QzQtLisBCgoKDg0OGhAQGzIlICQzNy8sNjc0NzYsKzU3MCwzLCwvMS40LiwsNywyKywsLi4sLCw0Ly00LDQsLCwsLCwsLv/AABEIAOEA4QMBEQACEQEDEQH/xAAcAAEAAwADAQEAAAAAAAAAAAAAAgYHAQUIBAP/xABIEAEAAQIBBgcLCAcJAAAAAAAAAQIDBAUGBxEzcRIhMTVBdLIWMjZRVWGRkpOx0hQiQlNigYKzUlRyocHCwxMVFyQ0ZHODov/EABoBAQADAQEBAAAAAAAAAAAAAAADBAUBAgb/xAArEQEAAQIEBAUEAwAAAAAAAAAAAQIDBBExMhMUIVESM1JhsUGBofAiQnH/2gAMAwEAAhEDEQA/ALFpAz2xVGNqyTka9NuLc8G7ep7+aumiifoxHTMcevxauPRw2GjLx1q927OeUM7u3bt6vh3rlVUz9KqZqn75leiIjRXzRdAAAAAAAAAAAAAAAAAAAAAAAHNFVVFXCoqmJjpiZifSC6Zl584zJ+MpwmV8RVdsV1auHXMzXameSrhTxzT44nkjk5NU07+GpqjOmOvymt3ZicpbAy1p5svXKr16q7cnXNdU1TPnmdc+9vxGUZM9F0AAAAAAAAAAAAAAAAAAAAAAAAAcTGuNQO77qcq/rM+mUPAo7PfEqdKmeAAAAAAAAAAAAAAAAAAAAAAAAAAAAAAAAAAAAAAAAAAAAAAAAAAAAAAAAAAAAAAAAAAAAAAAAAAH15MyZjsrYj5Pk3C1XaumKY4o89VU8VMb5ea66aIzqnJ2KZnRd8l6LcVciK8q4+m39i3Tw59edURP3Sp146P6wmixP1lYcNo1zftU6rsXrvnquzHZilBOMuTp0SRZpfV/h9mvq5un2+J+N55u73/EHBo7Izo8zYnkwFUf9+I+M5u73/EHBoflXo3zdq721dp3Xav463ecunBpV7O/MLJeRsg3MpYTEX5qt8HVTVVbmmddcU8fzInkq8aexiq664pmIR12opjOGdL6AAAAAAAAAAAAAAAAAAAABaMysz7+cV75RiJm3hqKtU1x31c9NFv+NXR7q2IxEW4yjVJbt+L/ABseTsn4TJeEjC4DD026KeSmI6fHM9M+eeNlVVzVOdS3EREZQ+p5dAAAAVnSR4F3/wAH5lKxhfNj9+iO7sliDYUwAAAAAAAAAAAAAAAAAAHZ5tZGu5eyzRgLUzEVcddUfRtx31W/jiI88wju3It0TU9UU+Kcm+YPC2MDhacLhbcUUW6eDTTHREMSqqapzldiMukP2cdAAAAAVnSR4F3/AMH5lKxhfNj9+iO7sliDYUwAAAAAAAAAAAAAAAAAAGr6I8lxYyVcynXT86/c4NM/Yp4uLfVwvVhmY2vOqKeyzYp6Zr8pJwAAAAAFZ0keBd/8H5lKxhfNj9+iO7sliDYUwAAAAAAAAAAAAAAAAAHAPQGaeFjBZs4exq1TGGpmY+1Ma6v3zLEvVeK5VPuvURlTDtkT0AA+PK+U8LkjJ9WOx1fBoojfMz0U0x0zMvdFE11eGHKpiIzllmVdJeWMTcmMnUUYejo+bFy598zxfdq++WjRgqI3dVab1U6OpnPbOaZ1zlev1LHwJeWtel44lfdx3bZy+V6/Us/Acta9Jxa+758fnRlzKOEqwmOyjVXbr1cKiabUROqYmOOKYnliHqmxbpnOIJrqmMpl1CV4AAAAAAAAAAAAAAAAAARud5O4gek8NTFGHpojooiP3MCdWg/RwAAZppjxlf8Al8DTPzZ4VyqPHMaop7VfpaGBp3VK9+dIZq0FcAAAAAAAAAAAAAAAAAAAAABG5s53OxqS9K29nG5880EgAAZRph54sdXntNLA7ZVr+sKCvIAAAAAAAAAAAAAAAAAAAAAAEbmznc7GpL0rb2cbnzzQSAABlGmHnix1ee00sDtlWv6woK8gAAAAAAAAAAAAAAAAAAAAcAAjc2c7nY1Jelrezjc+eaCQAAMo0w88WOrz2mlgdsq1/WFAXkAAADkAAAAAAAAAAAAAAAGxaJvBaetVe6GVjPM+y3Z2rmqJQAAAAAAAAAGdaY8RwcFh8Nr767VX6sRH9RfwMdapQX56RDL2irAAAAAAAAAAAAAAANi0TeC09aq90MrGeZ9luztXNUSgAAAAAAAAAMn0wYjh5as4f9DDTV61Ux/TaeBj+Ez7q1+esQoS6gAAAAAAAAAAAAAAAbFom8Fp61V7oZWM8z7LdnauaolAAAAAAAAAAYppOv8A9tnhco+rt0Uf+eF/O18JGVqFS9P8lVWUQAAAAAAAAAAAAAADYtE3gtPWqvdDKxnmfZbs7VzVEoAAAAAAAAADAM7sR8pzoxN3/dVU+rPB/lbdiMrdMeyjXOdUupSvIAAAAAAAAAAAAAADtcmZyZZyThvk2TsfNujhcLgxRanjnlnXNM+KEVdmiuc6oeorqjpEvr7t85vK9Xs7HwPPLWvT8u8Wvud2+c3ler2dj4DlrXp+Ti193FefGc8UTMZXq5Pq7HwEYa16fk4tfdulEzNETPiYy6kAADO9JmcGVsj5StWsmY2bVNdmZqiKbc654XLx0yvYS1RXTM1QgvV1UzGSnd2+c3ler2dj4FvlrXp+UPFr7ndvnN5Xq9nY+A5a16fk4tfc7t85vK9Xs7HwHLWvT8nFr7uhu3K712bt2rXVVVNUz45mdcz6ZTRGUZPCLoAAAAAAAAAAAAAAAAAAjc2c7nY1Jelbezjc+eaCQAAMo0w88WOrz2mlgdsq1/WFBXkAAAAAAAAAAAAAAAAAAAAAACNzZzudjUl6Vt7ONz55oJAAAyjTDzxY6vPaaWB2yrX9YUFeQAAAAAAAAAAAAAAAAAAAAAAI3NnO52NSXpW3s43PnmgkAADKNMPPFjq89ppYHbKtf1hQV5AAAAAAAAAAAAAAAAAAAAAAAjc2c7nY1Jelbezjc+eaCQAAMo0w88WOrz2mlgdsq1/WFBXkAAAAAAAAAAAAAAAAAAAAAACNzZzudjUl6Vt7ONz55oJAAAyjTDzxY6vPaaWB2yrX9YUFeQAAAAAAAAAAAAAAAAAAAAAAI3NnO52NSXpW3s43PnmgkAADKNMPPFjq89ppYHbKtf1hQV5AAAAAAAAAAAAAAAAAAAAAAAjc2c7nY1Jelbezjc+eaCQAAMo0w88WOrz2mlgdsq1/WFBXkAAAAAAAAAAAAAAAAAAAAAACNzZzudjUl6Vt7ONz55oJAAAyjTDzxY6vPaaWB2yrX9YUFeQAAAAAAAAOa6aqK5oqjVMTqmPPAOAAAAAAAAAAAAARubOdzsakvStvZxufPNBIAAGUaYeeLHV57TSwO2Va/rCgryAAAAAABwD7f7qx36tV6HjiU93rwytOkPNPE5PyhXlTBWZrsXaprq1Rrm1XPHVwo/Rmdc6+SNerxa62FvxVTFM6x+Ul23MTnCkxMTyLiFyAAAAAAAAAAACNzZzudjUl6Vt7ONz55oJAAAyjTDzxY6vPaaWB2yrX9YUFeQAAAAAOAWTM3NTFZw42mu5amnDU1a7l2dcRVEctFuemZ5Nccnoia9+/FuPdJbtzVPs235NY+oo9WlkZyuZP1cGB538+1/tNqxshSubnTJngAAAAAAAAAABG5s53OxqS9K29nG5880EgAAZRph54sdXntNLA7ZVr+sKCvIAAAAAH2ZH5yo/beLm2XqnV6Ewn+lo/449zDnVeh+rg/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5" descr="data:image/jpeg;base64,/9j/4AAQSkZJRgABAQAAAQABAAD/2wCEAAkGBwgHBhEUBxIVExQUFxgXGBcXGRQXFhkVFhQWGRQXGRUZHy0gGholHBQUITEiJikrLi46GCEzPDMsQygtLisBCgoKDg0OGxAQGywmICUsLC4tLC80LCwsNCssLCwsLC8wLDQsLDAsLCwuLCwsLC8wMCwsLCwsLywvLCwsLCw0LP/AABEIAOEA4QMBEQACEQEDEQH/xAAbAAEAAgMBAQAAAAAAAAAAAAAABQYDBAcCAf/EAEAQAAIBAwEEBwUEBgsBAAAAAAABAgMEBREGITFBEiJRYXGBkRMyobHBQmKS0SNDUnKC4RQkMzREg6KywtLxB//EABsBAQACAwEBAAAAAAAAAAAAAAAEBQEDBgIH/8QANBEBAAIBAgMFCAIBBAMBAAAAAAECAwQREiExBUFRkdETImFxgaGx4TLwwRQjQvFSU5IV/9oADAMBAAIRAxEAPwDuIAAAAAAAAAAAAAAAAAAAAAAAAAAAAAAAAAAAAAAAAAAAAAAAAAAAAAAAAAAAAAAAAAAAAAAAAAAAAAAAAAAAAAAAAAAAAAAAAAAAAAAAAAAAAAAAAAAAAAAAAAAAAAAAAAAAAAAAAAAAAAAAAAAAAAAAAAAAAAAAAAAAAAAAAAAAAAAAAAAAAAAAAAAAAAAAAAAAAAAAAAAAAAAAAY/b0v6R0Okunp0ujz6OumunZqeuGeHi25PHtK8XBvz232+DIeXsAAAAAAAAARGc2hs8QtKnXqPhBcfFv7KJOn0t83OOUeKDq+0MWm5Tzt4R/nwUrIbVZW8k+hP2UeyG5/i4+mhbY9Dip1jf5+jns/amoyTynhjwj16/hEzubio9ak5yffKT+bJMUrHSIQZyXnrafOXqje3dB60KtSPhKS+pi2OlusQ9Vz5aTvW0x9ZT2M2yv7aSV6lVj27oz9VufmvMh5ez8dv4cp+yy0/bGanLJ70eU+n96rtjMnaZS36VnLVc1wlF9jXIqcuG+KdrQ6LT6nHnrxY59W4am9FZTaHG41NVp9KX7EOtLz5Lz0JOLS5cvSOXjKFqO0MGDlad58I5z+vq9YHIV8paOrVgoRk2oLi+it2rfe9fQxqMVcVuCJ3nvZ0WovqMftLRtEzyj4JMjpgAAAAAAAAAActyWWr1M/Ovby0cZNQf3Y7kvBriu9nRYsFYwxjtHdz+bjNRq7zqZzUnnE8vlHL7/wCV92fzdDMW2serUj70OzvXbEptTprYbfDul02i1tNTTeOVo6x/e5KkZNAAAAAAAQe1OcWItUqOjqz91di5ya+X/pL0mm9tbeekf3ZXdo67/TU2r/Kenq5tUqTq1HKq3KTerb3tt82X0RERtDkbWm0zNp3mXkywAAAGxj765x1yp2kujLh3NdjXNHjJirkrw2htwZ74b8dJ2lnvM1k71f1mtNrsXVXpHTU8U0+Kn8aw2ZdbqMv87z+Pxs9YHEVcveqFPdBb5y7I/wDZ8v5GNRnjDXeevczo9JbU5OCOnfPw9Z7nUqNKnb0FGklGMUklySS3HO2mbTvPWXaVrWlYrHKIZDD0AAAAAAAAAMN3N07SbXKMn6Jnqkb2iHjJPDSZ+EuOx91HUy4GOjNa3Na0uIztpOMo8Gvl3ruPF6VvXhtHJsx5LY7Rek7TDoWz209DJpQudIVez7Mv3X293zKTU6O2L3q84dToe06Z9qX5W+0/L0WAhLQAAAAHxtJbwOTZrISyeTnUfBvSPdBe78N/mzpcGL2WOK/3dw+q1E58s5PL5dzSNqOAAAAAB6p9Dpr2uunPo6a+Wu4xO+3Jmu2/vdPgsFHaqdjaqniqEKUVzk3Nt9r4ashW0MXtxZLTP29VpTtScVODDSKx8efpzSezlDI5ysq2VnJ0ovqw4RnJc+itzin6sj6m2LBHBjjn3z4Jmgpn1Vva5rTwx0jumfl4R+VyKtfgAAAAAAAADxWh7SlJPmmvVGYnad2LRvEw424SptqfFbn4rczqd9+cOA4ZrynuAAFmwm19zZpRv06sO39YvN+957+8gZ9BW/OnKft+lvpO18mL3cvvR49/7/vNdsdk7PJU9bOal2rhJeMXvRU5MN8c7Wh0WDU4s8b453/Pk2zU3gACO2hrO3wdeUePQkl4taL5m/TV4stY+KLrrzTT3tHhLlJ0biQAAAAAAACybM7MVMhJVL5ONLilwlP8o9/Pl2kDVayMfu06/j9rfs/sy2ba+TlX7z+vy6DCEacEqaSSWiS4JLgkUszMzvLqIiIjaHowyAAAAAAAAAAHNdssc7HMSlFdSr11+99teu/+IvtDl48W3fHL0cj2rp/ZZ5tHS3P69/r9UETFaAAPVOc6U06TcWuDTaa8GhMRMbSzWZrO8TtKfx+2GStUlcaVV97dL8S+qZBydn4rc68lpg7Xz4+Vvej48p8/0sNntpja395U6b710l6x3/AhX7Oyx/HaVpi7awW/nvX7/hL2+Yxtz/Y1qb7ukk/R7yNbT5a9aynY9ZgyfxvHmwbSpV9n7hU2n1G93dv+h60vu5q7+LXr44tLfbwly06JxgAAAAAABH3kJI6uznKvoAAAAAAAAAAAAPFerChRlKruUU5PwS1ZmtZtMRDze0VrNp6QjL+3sNpMY40ZxkuMZRabjLk9Pg0SMd8mmybzH0Q82PDrcO1ZifCY7pc2v7K4x904XcejJejXJp80X2PJXJXiq5LNhvhvNLxtP96fBrntqAAAAB8aT4mTZ9j1fd3GOpHLoAAAAAAAAZLaHtbmEV9qUV6yS+pi87Vmfg9444r1jxmPy7Gcs70AAAAAAAAAAAGK5pe3tpxf2ouPqtD1W3DaJeMleKs18Ycfpyq29TqNwktzabTTXFao6eYi0c+cODrNqTymYnyZ7rIXl3TUbqpKaW9dLRteEnv+J4pipSd6xs25NRlyRte2/wA/Xq1jY0gAAAAAAAAAAAAAAEjs5Q/pGeoL76l+Drf8TRqrcOG0/D88kvQ049TSPjv5c/8ADqxzjtQAAAAAAAAAAAAOa7Y412GXlKK6lXWa/e+2vV6+ZfaHNx49u+OXo5HtTTTizzaOluf17/X6oImK0AAAAAAAAAAAAAAAAWj/AOf2vtMnUqPhCGnnN/lF+pX9pX2xxXxn8LnsTFxZrX8I/P8A0v5SunAAAAAAAAAAAAA0czjKOWsXTr7ucZc4y5NG7BmtivxQjarTV1GOaW+k+EuYZLH3ONunC7WjXB8pLti+aOgxZa5a8VXHZ8F8F+C8c/z8mqbGkAAAAAAAAAAAAAAA6RsVYuzwkZT96q+m/B7o/BJ+ZRa7Jx5do7uTreycHs9PEz1tz9PsnyEswAAAAAAAAAAAAAEXmJYe4XssrKmnxSlJRkteDi3vXPgSMMZq+/jifoh6qdLf/bzTH1nafopWVwVlQbdjd0ZL9mU4qXquPoi2w6m9uV6T9Ic9qdDipzx5az8JmN0C9zJisAAAAAAAAAAAAA3cNj5ZPJQprg3rJ9kF7z9N3mjVny+yxzb+7pGl0858sY/P5d7rMYxhFKO5Lcl3HNTO7t4iIjaH0MgAAAAAAAAAAAAAKvt1i3dWSq0VrKlr0u+D4+nH1LDs/Nw34J6T+VN2xpfaY4y1616/L9eqgF05gAAAAAAAAAAAAAB0HYjEuzsXVrrSdXh2qH2fXj6FJr8/HfgjpH5dT2RpfZY/aW62/Hd59VmIC3AAAAAAAAAAAAAAADSa3gc/2o2YqWc5VcfHWm97iuMO3Rc4/IutJrIvHBfr+f25ftDsycUzkxR7vh4fr8fJWCwU4AAAAAAAAAAAJ3ZPCPK3nSrL9FB9b70uUPq/5kPWan2Vdo6z/d1l2bov9Rk4rfxjr8Z8PX9ulLctxQuuAAAAAAAAAAAAAAAAAABB5XZbHZCTlFOnN/ahok33x4P5kzDrcmPl1j4q3U9l4M077bT4x6KzkNjrizpOXtqXQXFz6UPzJ+PtCt524Z3+HP0VGfsfJjibcddvjvHqrT47ieqAAAAAAAACQweIr5i76NHdFe/LlFfVvkjRqM9cNd5690JWk0l9Tfhr0758P26hY2lCxtY07ZaRit31b7Wzn8mS17Ta3V2WHFTFSKUjlDOeGwAAAAAAAAAAAAAAAAAPFarToQbrSUUubaS9WZis2naIebXrWN7TtCt5TbKytk1Yr2su3hBfxc/L1J+Hs+9ud+UfdU6jtjFTlj96ft5+imZTK3mUq63ktdOEVuivCP14lriwUxRtWPVz+o1WXUTvkn6d3k0jajgAAAAAAJXA4G6zFXqdWmn1pvh4R7X8iNqNVXDHx8E3R6HJqZ5cq98+njLpOPsbfHWqhaR0ivVvm2+bKLJltktxWdbgwUw0ilI2hsmtuAAAAAAAAAAAAAAAIbL1c5a6yx0adWP7LUlNeGktJfPxJWGMFuV94n7fhA1VtXj97FEWjw57/nmrFXbTLRk04U4tcU4z1T705FhXs7DPPeft6Ka3bOpiduGI+k+rSuNqszX/AFvRX3YxXxab+JurosFe7f5o9+1NVf8A5bfKI/aJuLitcz1uZym+2TcvmSa0rWNqxshXyXyTveZn582My8AAAAAAAPdCjVuKqjbxcpPgktWYtaKxvadoeqUte3DWN58IW/CbGNtTy7/y0/8AdJfJepV5+0O7F5+i90nY3/LP/wDPrPp5rlSpwo01GklFLckloku5FXMzM7y6CtYrG1Y2h7MMgAAAAAAAAAAAAAAAABo5LE2OTj/XKak+UuEl4SW83Ys+TF/GUbPpMOeP9yu/x7/NVr/Yaa1eOq6/dnuf4o/kWGPtKP8AnHkps3YcxzxW+k+seiAu8DlbR/pqM2u2K6a/06/Em01WK/S0fhWZdDqMf8qT9Of4R0urLSW59j3M3xzRJ5TtIAAAfacZVZaUk5PsSbfohMxHVmsTadq8/klLPZvL3fuUnFds+ovR7/gRr6vDTrby5pmLs7U5OlNvny/f2WHH7DQi08jUb+7DcvOT3vySIWTtKelI81pg7EiOeW2/wj1/6Wixx9pj6XRs4KC7uL8XxfmV+TLfJO9p3XOHT48NeHHXZsmtuAAAAAAAAAAAAAAAAAAAAAAAGOrQpVl+mjGXik/mZi0x0l5tStv5Ru054TFVH16FL8EfyNsajLHS0+aPbRae3XHXyh4Wz2HX+Hp+h6/1Wb/yl5//AD9L/wCuPJlp4fGUn+joUl/BH8jxOfLPW0+bZXSYK9KV8obkKcKa0ppJdy0NczM9W+KxHR6MMgAAAAAAAAAAAAAAAAAAAAAAAAAAAAAAAAAAAAAAAAAAAAAAAAAAAAAAAAAAAAAAAAAAAAAAAAAAAAAAAAAAAAAAAAAAAAAAAAAAAAAAAAAAAAAAAAAAAAAAAAAAAAAAAAAAAAAAAAAAAAAAAAAAAAAAAAAAAAAAAAAAAAAAAAAAAAAAAAAAAAAAAAAAAAAAAAAAAAAAAAAAAAAAAAAAAAAAAAAAAB//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 descr="data:image/jpeg;base64,/9j/4AAQSkZJRgABAQAAAQABAAD/2wCEAAkGBxEHEhMSEhQQEhIUGRYVFRURFBAPFBoVGBcWFhUUFBMYHSggGBomHBQUITEhKCkvLi4uFx8zODQsNygtLisBCgoKDg0OGxAQGzcmICQ2LDcyLCw3Nyw0LywsNCwsLzQvMS80LCwsLCwsLCwsNC0sLiwsLiwsLCwsLCwsLCwsLP/AABEIAOEA4QMBEQACEQEDEQH/xAAbAAEAAgMBAQAAAAAAAAAAAAAABQcBAgYDBP/EAEIQAAIBAQQECgcGBAcBAAAAAAABAgMEBRExBiFRcRIUMkFhgZGSsdEVFiI0YmOhEyNScoLBB1Oy8EJDg6LC0uEz/8QAGgEBAAMBAQEAAAAAAAAAAAAAAAQFBgEDAv/EADQRAQABAgMDCgYDAQEBAQAAAAABAgMEETEFIVESFUFhcYGRodHwExQyMzSxIsHh8UJSI//aAAwDAQACEQMRAD8AvEAAA0q1Y0U5SajFZuTSXazsRMzlDlVUUxnMoW06W2Sg8OG5v4Iyku3IlU4K9V0ZdqDXtLD0zlys+x4eutl+b3F5n18hd6nxzth+vwPXWy/N7i8x8hd6jnbD9fgeutl+b3F5j5C71HO2H6/A9dbL83uLzHyF3qOdsP1+B662X5vcXmPkLvUc7Yfr8D11svze4vMfIXeo52w/X4HrrZfm9xeY+Qu9Rzth+vwPXWy/N7i8x8hd6jnbD9fgeutl+b3F5j5C71HO2H6/A9dbL83uLzHyF3qOdsP1+B662X5vcXmPkLvUc7Yfr8D11svze4vMfIXeo52w/X4HrrZfm9xeY+Qu9Rzth+vwPXWy/N7i8x8hd6jnbD9fgeutl+b3F5j5C71HO2H6/A9dbL83uLzHyF3qOdsP1+B662X5vcXmPkLvUc7Yfr8GVprZH/NX6P8A0fIXeo51w/X4PvsOkNltzShVjwnlGeNNvcpZnlXhbtG+Ye9rHWLk5U1b+vd+0oR0sAAAAAABBaR6RwuhcGOE6zWqPMumflzkvDYWq7vndCBjMfTY/jG+rh6q9vC8at5S4VWTlzpZRX5Y8xcW7VFuMqYZy9fuXpzrnN8p6PIAAAAAAAAAAAAAAAAAAAAAwxAmbl0krXW0sXUp88JPHBfC+bwI1/C0Xd+k8U3DY+7ZnLWOE/0sW67xp3nBVKbxXOudPY1tKW7aqt1cmppLF+i9RyqH1nm9gAAAiNJr4V0UsVg6ktUF088n0LyJOGsfFry6I1Q8biosW841nRV9WpKs3KTcpN4tvW29rL2IiIyhlaqpqnOdZanXAAAAAAAAAAAAAAAAAAAAAAAAAkLjvWd0VFOOLi9U48zj5rmPG/Zi7TlOvQk4XE1WK+VGnTC1LNXjaYxnF4xkk0+hmfqpmmcpayiqK6Yqp0l6nH0AAKw0vt/HrTLX7NP2I9XKfbj2IvcHb5FqOM72W2je+JfnhG71QpKQQAAAAAAAAAAAAAAAAAAAAAAAAAAO50AvDhwlRb5D4UfyyzXbj2lTtC3lVFcdLQbIvcqibc9H6n/XYFctwDStPgRb2IQ5O5TUpuq3J5ybb3vWzTxGW5ieVyv5T0sAAAAAAAAAAAAAAAAAAAAAAAAAAAAm9Dqzo2mPxKSfj+xDx8Z2c+EwsdlVZYjLjErNi8SkaZkDwtzwhLc/A7Grk6KcjkjTzqxFOkMnHQAAAAAAAAAAAAAAAAAAAAAAAAAAJTRp4WiHX4ETHfZnuWGy/wAmO9aVLJFG07cD57dyJbn4HY1cnRTsckaedWIp0ZOOgAAAAAAAAAAAAAPay2WpbHwacJTlsim+3YfNVdNEZ1Tk+6LddycqIznqTVDQ611Vi1Th0Tnr/wBqZFqx1mOtNp2XiKo0iO2fTNtW0MtdPL7KfRGbx/3JIRj7M8XatlYiOE9k+sQhbZYatheFWE4Pm4S1PdLJ9RJouUVxnTOaFctXLc5Vxk+c+3mAZinLUsW+jWCN+5gAAAASejfvEOvwImO+zPcsNl/kx3rTpZIo2nbgfPbuRLc/A7Grk6KdjkjTzqxFOjJx0AAZjFzaSWLbSS2t6khnlvkiJmcodDpDoxK64RqQxnFRSqfDLnl+V/Twh4fFxcqmmd09HviscZs+qzTFdO+Onqnj2fpzpMVwAAAAAACf0Z0cle74c8Y0U81nJ88Y9G1/2omKxUWt0a/pYYLAzfnlVbqf32evuLDsdkp2KKhTjGEVzLxb530spq66q5zqnNo7dqi3TyaIyh7nw9ADzr0I2mLjOMZReakk12HaappnOJfNdFNccmqM4cRfehk4TTsy4UJZxlJJw63nH67y1sY+mYyua/tRYnZVUVZ2d8T0cP8APNvYNBZS11qiS/DS9p96S1dhy5tGP/EeLtrY9U77lXdHrPo9NJYWfR+g6NGKVWssHLlT+z/xNyevB5YZa3sPnDTcv18uud0ft942LWFtfDtx/Krxy6fRxRaKMAAAJPRv3iHX4ETHfZnuWGy/yY71p0skUbTtwPnt3IlufgdjVydFOxyRp51YinRk46AAJXRWgrRa6KeSk5d2LkvqkR8VVybNU+96XgaOViKInj+t/wC1pyipJp4NPU09awKBrJjNwOk2ikrJjVoJyp5ygtco9Mdsfqt2VvhsZFX8a9ePFnsbs2beddqN3Dh2dX6/XK5lgqQAAAAfXdNhd5VYUlq4T1vZFa5PsTPO7ci3RNUvWxZm9ciiOn9Las1CNmjGEEoxikklsRnqqpqnOWwoopopimnSHofL6AAAAB8d52udlj93TnVqPkxjqjvlN6kvqetqiKp/lOUPG/cqop/hTyp4esuOlota7ynKraJ06eOuTb4bS2KK1JJdJZfOWbdPJtxn799Cl5uxF6qa7sxHn/nm5u3xpQm40nKUFqUpYYyfPLBZLYthNt8qac69VZdiiKpi3vjjxfOfbzAAEno37xDr8CJjvsz3LDZf5Md606WSKNp24Hz27kS3M7Grk6KdjkjTzqxFOkMnHQABMaI1fsrXRx53KPbCSX1wI2LjOzUmbPq5OJo7/wBStEoWrAOav7RKneGM6WFKo9b1exJ9KWT6V2MnYfG1Ufxq3wrMXsyi7/KjdV5T74uFvG7qt2y4NWDi+Z5xf5ZZMtbd2i5GdMqC9YuWZyrjJ8p6PIAAdb/DuzqdSrU/DGMV+ptv+hdpXbRqyppp4/1/1b7HozuVVcIjz/47wqWgAAAAAAxKSgm20ktbb1LDaxG9yZy3y4HSvSbj2NGi/uspTy4fQvh8d2dxhMJyP5168OH+s9j9ofFzt2/p6Z4/5++zXlSeqgAAAk9G/eIdfgRMd9me5YbL/JjsladLJFG07cDwtvIluYhydFOQyRqJ1YinSGTjoAA3oVXQlGceVFqS3p4rwOTEVRMT0u01TTMVRrH9Leu+1xt9OFSPJmsd21PpTxXUZy5RNFU0z0NlZu03aIrp0l9B8PQA0rUY104zjGUXmpJSXYztNU0znD5qppqjKqM4c3eOhVC0Yuk5UXs5cO69a6mTrePrp3Vb1Ze2Taq30TyfOPfe522aH2qz8lQqr4JJPslgTKMdaq13K25svEUaRn2f6ia93V7Py6VWPS4Tw7cMCTTdoq0qhEqsXafqpnwl1X8OZ4OvHn+7f9a8u0r9pR9M9v8AS22NO+uns/t2pVrwAAAAADmtP5ONmWDaxqRTweGKwk8HtWpdhO2fH/69yr2tMxYjt9VdlyzgAAAAJPRv3iHX4ETHfZnuWGy/yY7JWnSyRRtO3A8LbyJbmIcnRTkMkaidWIp0hk46AAPqu6wTvKf2dPDhNNpN4Y4LHDHafFy5Tbp5VWj1s2ar1XIp1dBo/eFbRyTp2iFSFGTzcW1GX4k1qa24b98PEWqMRHKtzv8A2sMJfuYSrkXaZimfL/HeUqkayUotSi9acWmmtqZUTExOUtDTVFUZxOcNzjoAAAAGAAAAAAAAHJ/xEqYUaUdtTHsjLzRYbOj+cz1KjbE//lTHX/UuCLdnwAAAASejfvEOvwImO+zPcsNl/kx2StOlkijaduB4W3kS3MQ5OinIZI1E6sRTpDJx0AASejVqVjtVGTy4XBe6acf+SfUeGJo5dqqPe7ek4K58O/RVPH97lrPWZ9rmIxUcklu1DMiMmQAAAAAAAAAAAAAcJ/EW0cKpRp/hjKT/AFNJf0PtLbZ1P8aqvfveoNsV51008ImfH/jkSxU4AAAAJPRv3iHX4ETHfZnuWGy/yY7JWnSyRRtO3A8LbyJbmIcnRTkMkaidWIp0hk46AAAFoaLXwr2orF/ewwjNeE9z8cShxVj4Ve7SdGqwOKi/b3/VGvr3pkjJoAAAAAAAAAAAAACq9KLXx21VZLJPgLdHV44vrNBhaORaiPe9k8dd+Jfqnu8P9RR7ogAAAAJPRv3iHX4ETHfZnuWGy/yY7JWnSyRRtO3A8LbyJbmIcnRTkMkaidWIp0hk46AAAH03dbql3TVSm8JLsa54yXOj4uW6blPJqelm9Xar5dE71iXJpPRvNJNqnV54Sepv4Jc/iU1/CV298b44tJhdoWr0ZTuq4enFOERPAAAAAAAAAAABH3/eHoyhUqf4sMI/neqPn1Hth7XxLkUo2LvfBs1V9PR2qmNCyIAAAAAEno37xDr8CJjvsz3LDZf5MdkrTpZIo2nbgeFt5EtzEOTopyGSNROrEU6QycdAAABkBYd3aP2C86UKsaWqaxaVSrgnlKOHC5niimuYrEW6ppmdOqGis4HCX6IuRTr1z6p6xWOFhjwaaajscpy7OE3gRK7lVc51LG3aptxyadH0Hw9AAAAAAAAAAAr3Tq9ON1VRi/YpZ9NR59i1dbLnAWeRRy51n9M5tTEfEufDjSn9/wCermCcqwAAAAAJPRv3iHX4ETHfZnuWGy/yY7JWnSyRRtO3A8LbyJbmIcnRTkMkaidWIp0hk46AAAACf0Uv/wBEycJ4/Yzevn4MvxJbNq/txMXhvixnTrHmsMBjfgVcmr6Z8utZFKpGslKLUovWmnimtqZSTExOUtNTVFUZxo2OOgAAAAAAAACF0ovpXRS9lr7WeKgtm2b6F44ErC2Pi179I1Qcdi4sW931Tp69ysW8db1vnb1veXrLMAAAAAAAk9G/eIdfgRMd9me5YbL/ACY7JWnSyRRtO3A8LbyJbmIcnRTkMkaidWIp0hk46AAAAABJXRfle6X93LGHPCXtR6lzPceN7D0XfqjfxScPi7tj6J3cJ0dXY9OaVTBVKdSMnq9jCosejJ/Qr69nVR9M/wBLa3ti3O6umYnq3/66mjU+2ipYSjjrwkuDLrXMV9UZTktqauVGbc4+gAAAAAPive86d003Um+iMVnKXNFHrZs1XauTS8MRiKLFHLq/6q287wnedSVSo9bySyS5oroL61bpt08mllL96q9XNdT5T0eQAAAAAACT0b94h1+BEx32Z7lhsv8AJjsladLJFG07cDwtvIluYhydFOQyRqJ1YinSGTjoAAAAM04uq8IpyeyKcn2ITOUZyRGc5RvlO3dolabZg5JUY7amfVBa+3AiXMbao03z1J9nZt+5rHJjr9P+OzubRyhdPtJcOp+OeDf6VlHxKy9iq7u6d0cF3hsDasb43zxn3uTBGTQAAAAAIy+77pXPHGbxm+TBcp+S6T3sYeu7O7Tii4rF28PTnVr0QrW9bzqXrNzqPojFcmK2RX785eWrVNqnk0sxfv136+VX/wAfGejxAAAAAAAAJPRv3iHX4ETHfZnuWGy/yY7JWnSyRRtO3A8LbyJbmIcnRTkMkaidWIp0hk46AAJu6bxsqwjabPCS/mU8Yv8AVBPXvXYRb1q7rbq7pTsPfsRuvUR2x/ceng7K7rru+1LhUqdCa7+G9PJ7ysuXsRTOVUzC6s4fCVxyqKYnzTFCzws6whGMFsilFdiI9VU1aym00U0xlTGT0Pl9AAAAAAeNqtVOyR4VSUYR2yaR9U0VVzlTGb4uXKLccqucocjfOmucbMv9Sa/pg/F9hZWdn9NzwU2J2t/5sx3z/Uevg42tVlXk5TblJ625PFvrLKKYpjKFLVVNU8qqc5aHXAAAAAAAAABJ6N+8Q6/AiY77M9yw2X+THZK06WSKNp24HhbeRLcxDk6KchkjUTqxFOkMnHQAAA3o1pUJKUJSjJZOLcX2o5MRVGUu01TTPKpnKepP2HTG1WbBS4FVfGuDLvR/dMiV4G1VpuWFral+j6t/b/nomrNp1Sl/9KVSD+FxqL9n9CLVs6uPpn+k6jbFufrpmPP0SFPS6xz/AMyUfzQqfsjxnA3o6EinaeGn/wBeUvT1psf85d2p/wBT5+Tvf/L75xw3/wB/t51NLrHD/Mct0Kn7o+owN6eh8ztPDR/68pfDaNOqMORTqzfxcGC7cW/oetOzq5+qYhHr2xbj6aZnyQtt00tNfVBQpLoXDl3pavoSqMBap13oVzat+r6co8/fggLTaJ2qXCqSlOW2Tcn1Y5EymmmmMqYyV1ddVc8qqc563kdfIAAAAAAAAAAAJPRv3iHX4ETHfZnuWGy/yY7JWnSyRRtO3A8LbyJbmIcnRTkMkaidWIp0hk46AAAAAAAAAAAAAAAAAAAAAAAAAABJ6N+8Q6/AiY77M9yw2X+THZK06WSKNp24Hja1wovcBTsofZtxea1dmo08TnvYiaeTPJnoYAAAAAAAAAAAAAAAAAAAAAAAAAAABK6MQ4Voj0Jv9v3IWPnK1lxmFlsqnPEZ8IlaNLJFK0rcDSquEmBVmkdk4pXnsl7S68/r4l7g7nLtR1bmW2jZ+Hfmeid/r5owlIIAAAAAAAAAAAAAAAAAAAAAAAAAAHTaGWXhSc+pdRUbQuZ1RRHQ0GyLPJom5PT+o/1YUVgivW7IADldL7q4zHhLlLWvIkYa/wDCrz6J1Q8bhfj28o1jT31uBknHU9TRfRMTGcMrVTNM5TqwdcAAAAAAAAAAAAAAAAAAAAAAAAD1s1B2iSijxv3otUZz3JOFw1V+5yY06Z4QsjRywcWgtRn6qpqnOWsppimmKadIThx9AADytFJVlgwOG0iuFpuUVrJeGxU2t074QMZgKb/8o3VcePa5apTdJ4NYFxbu0XIzplnL1i5ZnKuMmp6PIAAAAAAAAAAAAAAAAAAAAAA9qFnlXepEa/iqLW7WeCbhsBdvznpHGf64ux0duPgYNopbt2q5VyqmksWKLNHIodfTgqawPN7NwAAAB5VqKqrBgc/eej0a2LSOxMxOcOVUxVGVUZw5y06OShkn1EqnG3qenPtQK9mYeroy7PeT5Hcc1zM9OcbvCPfe8uaLPGfL0PQk9jHOF3hHvvd5oscZ8vQ9CT2Mc4XeEe+85oscZ8vQ9CT2Mc4XeEe+85oscZ8vQ9CT2Mc4XeEe+85oscZ8vQ9CT2Mc4XeEe+85oscZ8vQ9CT2Mc4XeEe+85oscZ8vQ9CT2Mc4XeEe+85oscZ8vQ9CT2Mc4XeEe+85oscZ8vQ9CT2Mc4XeEe+85oscZ8vQ9CT2Mc4XeEe+85oscZ8vQ9CT2Mc4XeEe+85oscZ8vQ9CT2Mc4XeEe+85oscZ8vQ9CT2Mc4XeEe+85oscZ8vQ9CT2Mc4XeEe+85oscZ8vQ9CT2Mc4XeEe+85oscZ8vQ9CT2Mc4XeEe+9zmixxny9GY3HN8zHOF3hHvvI2RY4z5ej7rJo3KWaPCvFXa9Z/pKtYGxb3007+vf+3SXbcMaGtojpadp01TWCA3AAAAAAAA0lTUuYDR2eOxAOLR2IBxaOxAOLR2IBxaOxAOLR2IBxaOxAOLR2IBxaOxAOLR2IBxaOxAOLR2IBxaOxAOLR2IBxaOxAOLR2IBxaOxAZVniuZAbxgogbAAAAAAAAAAAAAAAAAAAAAAAAAAAAAAAAAAAAAAAD//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5" descr="data:image/jpeg;base64,/9j/4AAQSkZJRgABAQAAAQABAAD/2wCEAAkGBwgHBgkIBwgKCgkLDRYPDQwMDRsUFRAWIB0iIiAdHx8kKDQsJCYxJx8fLT0tMTU3Ojo6Iys/RD84QzQ5OjcBCgoKDQwNGg8PGjclHyU3Nzc3Nzc3Nzc3Nzc3Nzc3Nzc3Nzc3Nzc3Nzc3Nzc3Nzc3Nzc3Nzc3Nzc3Nzc3Nzc3N//AABEIAFoAtAMBEQACEQEDEQH/xAAcAAADAQADAQEAAAAAAAAAAAAABgcFAQMEAgj/xABJEAABAgMCBgsLDAMAAwAAAAABAgQAAwUGEQcSFyExYRMUQVFUcYGRlNHSFiI1NlVic3STsbIyQkRSVnKClaGzwdMVI5IkQ1P/xAAaAQACAwEBAAAAAAAAAAAAAAAABAMFBgIB/8QANBEAAQMBBAcHBAMBAQEAAAAAAAECAwQRITFRBRITFBUycSIzUlNhoeFBgZHRNMHwsWIk/9oADAMBAAIRAxEAPwDimWjr9l3JaqVMCUfKZuwSANW6nkzQg2R8a2Ka6Wjpqtuun5Qodn7f0mqYsp0doOjcMScoYij5q+u6GWTtd6FHU6Kmhvb2k9P7QZnrRrUGy2z1vKcSJguVLmoCkqHEYmRVRbUKwmVqsDrRwVuLNOA0m5ztWcSqUo7wVpT+o4ocjq1S595E6FFvQk1coNVoDna9XZTW6ibkKIvQv7qhmMOska9Oyos5itxM2OzkIACAAgAt2AHwBVfXR+2mK6s506DcPKK1svGyresn3CKOXnU3NB/Fj6GPEY2VHA54PqXp0fDDlNgpndOd4zoSfCb4/Vv06f20xoIO6Qy0vOLMSkYQAEAASALybgIAG6zGDqvV9KZ5lCnsTnLl0CLxvpTpP6DXC8lQxl2KkzIXOHBqixli7v8AHyBXauj6TNIxEKG8brh+EE64qp69XXIv4Lyk0NI/tO7KeuP4M5/WrQ2sdbXSZ04HQ1agpQBvnrUYQV75FsL6OmpaJust3quP2+LxmoGDJS8WdXnGKODSDn5V9XPEzKf6uK+o019IE+6/ofWVFpjFumQ1YyJctO4JY5zvmGUa1qWIhSyTyyO1nOVVIzTMJreoyEMbb0uW+kjMl3IQBMRrKf5SQdUPS0LXcovT1skLrWrYak6xzOrtFP7G1OTUG3zpC13TEar9/UoDjiplpHMW40dLptru+T7oZ9KtDX7Kz9qHZEIRpZukkpA1b3Jm44gSR8dw/NR01Y3WT8p/v+lDs/hApVVxZTslg6NwxJyu8UfNX13GGmTtd6FFVaLmhtVvaT0/QzvGrWoNVtnkiU5bzB30qagKSocRidFVFtQrFQmdqcDrJ0FuLNz9pzdO1pxKpSuJWcp/UcUNR1bkufeQuhRcCTV6z9Ws+42Grspjck3IWc6F/dUMx98PMkY/lUgcxWmZHZwEAFuwA+AKr66P20xXVnOnQbh5RWtl42Vb1k+4RRy86m5oP4sfQx4jGyo4HPB9S9Oj4YcpsFM7pzvGdCT4TfH6t+nT+2mNBB3SGWl5xZiUjCABvszg5r1eSlwuUKexOcuXQKSRvpRpPLcNcLyVLGepMyFzsRubJsbYw301sa5VUaHM4jEQrUdA/CCdcVc9eq3IXlHoWSS93ZT1x/BnVCs1+1zra3+2eFaGjYXIA84fyoxXq98lxfx09LRN1lu9Vx+wz0DBkpWLOr0+4adrN1fErq54mZT/AFcV1Tpr6Qp91/RQqdTWVLbhuwaym8oZ8WWm68753zxwyiI1LEKSWV8rtZ62qL1q8INBs1jSp88uno+itrlLH3jfcnlN+oxPHA+S9MCBz2txJbUMMFpZ7lS2MtkzkaEylSzNI41G6/mEONpGIl6kO3Unu7DQuehg+d010h3T3U5q4RomyVlKrt43aRqOaPHNRyWKh0jlTAodLwmNqjIQxtxS5b6UMyXklAExHnFOa7jSQdUITUSOTsjtPWyQra1bFNOdY1pVmhf2NqcmoNtJkLWBMRqvO7qVcYqpaRzFuNHS6aa6xJks9U/Rn0q0Neso42pfMShB75m6BKQPN3U8mbjiBsj47h6akpqxuumOaf2UOz1v6VVcSS7O0HRzYk1XeKPmr67jDTJ2uxuKKp0XNDe3tJ6foaHbRo/arbvJElw3mC5UuakLSocRiZFsvQrSY2pwOs3OyOLNT9pzjedrTiVSidR+Un9RqENx1bm3PIXQouBJq7QarZ9xsFXYzWyie9Wc6F/dUMx98PMka/lUXcxW4lcwA+Aar66P20wjWc6dBiHlFa2XjZVvWT7hFHLzqbmg/ix9DHiMbKjgc8H1L06PhhymwUzunO8Z0JPhNzW+rZP/AN0/tpjQQd0hlpec9NmcHVdryUz1yhT2JF5cuxi3jfSnSeW4a44kqWM9TpkLnDc1TYyxl3+Nb/5yrI+kziCiWrUdA/CCd8xVT1yuuLyk0NK/tO7KeuP4M2oVi0Fr3W1v9zgE5mjcXSwNY3eNRhBznyLYX8VNS0LdZblzXH7fAz0DBktWLNr0/EGnazc6fvK3OTniZlP9XFdU6a+kCfdf6+ShU2msaW3DentpTeVpxZabrzvnfOswyjUbchSSyvldrPW1RftVhBoNmseVOcF08AzNGtylg+cdCeU37wMTxwPfhgQOe1uJH7VYTK9X8aTImmmslZtiarIWoedMzHkFw44djpmMxvUXdMq4CUAALgLhqhkhOYAHjJPa/gjXpSYW3qMn2DgyT2v4I16UmDeow2DgyT2v4I16UmDeow2Dj0U/BtbqmOkuqemW2cJ0TJTwJN28d8ajmjx1RC5LFPUie3BShUtpaaoN0sbb0Jk+kgXB3InoExOsjNn1pI4oRmZC7lHKeeaBdZi2KZdfwZz5eNNoc/ZkH6NPIChqCtB5eeEH03hL6m00mEyWeqHzQadb2hEJatTNbDS3nOJakcnfXp5IGNmZgFTNo2ovcti5oilEpDx66kX1CmzGM4aUqmoWk8RST+oENNVVS9CjlYxjuw7WToqf9PS8Ztn7ZbZ7IlOJEwXKlzUhSSOIx0iql6ERnWds1TLNIdS6RKVJkuZuyqllZUEquAzX5wM2iOnvc+9x4jUTAjlsvGyresn3CKuXnU2lB/Fj6GPEY2VHA54PqXp0/DDlNgpndOd4zoaNRs40YVdzWqdZ01WrOV4+yz5yAiUQABcFHNo3ATrht80mpqoU8EMTnWyO1ftaLNdpNvK6VB82OwZ7m8pxLTL5sbPy3wi9kz8S/p59G0/It+aov6PVQMGSlYk6vT7hp2tIV+ildXPHTKfxEdTpr6Qp91KHTqaypjcN2DaXIlD5qE3X6zvnWYZRqNSxCkllkldrSLap2PJs2Q3VMbt1OJg+TLSpKb+UkAR6hGTC1LPCbX8eTIlNqcyObYWrwBSh50zTzXDjhuNadl63qROR64CYME9rhoZtelJhjeoyLYuDJPa/gjXpSYN6jDYODJPa/gjXpSYN6jDYODJPa/gjXpSYN6jDYOHbKq78jSOkq7MUG8rkavgTfM9vkMqrzyNI6SrswbyuR7wJvme3yGVV55GkdJV2YN5XIOBN8z2+QyqvPI0jpKuzBvK5BwJvme3yGVV55GkdJV2YN5XIOBN8z2+QyqvPI0jpKuzHu8rkHAm+Z7fIZVXnkaR0lXZg3lcg4E3zPb5DKq88jSOkq7MG8rkHAm+Z7fIZVXfkaR0k9mDeVyDgTfM9vkMqjvyPI6SezBvK5BwJvme3yJNXfKqdUdP1yxLU4mFZQDeE5tF8LudrOVS3gi2MTY7bbDxxySjLZS186zMhxKksZbkT1hZKppRi3C67MDE0cuomBX1uj0q3Iquss9Pk3cqrzyNI6SrsxJvK5CfAm+Z7fIZVXnkaR0k9mDeVyDgTfM9vkMqrzyNI6SrswbyuQcCb5nt8hlVd+RpHST2YN5XIOBN8z2+QyqvPI0jpKuzBvK5BwJvme3yGVV55GkdJV2Y83lcg4E3zPb5DKq88jSOkq7MG8rkHAm+Z7fIZVXnkaR0lXZg3lcg4E3zPb5DKq88jSOkq7MG8rkHAm+Z7fIZVXnkaR0lXZg3lcg4E3zPb5J9CxeIEABAAQAEABAAQAEABAAQAcQAEAHMABAAQAEABAAQAEABAAQAEABAAz9wFpeAo9ujriXYSZFdxalzDJ/aXgKPbo64NhJkHFqXMMn9peAo9ujrj3YSZBxalzDJ/aXgKPbo64NhJkHFaXMO4C0vAUe3R1wbCTIOK0uYdwFpeAo9ujrg2EmQcVpcw7gLS8BR7dHXBsJMg4rS5hk/tLwFHt0dcGwkyDitLmGT+0vAUe3R1x5sJMg4tS5h3AWl4Cj26OuPdg/IOK0uYvPWk5g7nNHSQmfJViLSDfcYiciotij0cjZGI9uCnRHh2a1Fs5VK5LmzKY3TNTKUErJmJTcTn3Y7bG52AtUVkNOqJIuJpdwFpeAo9ujrjvYSZC/FaXMO4C0vAUe3R1wbCTIOK0uYdwFpeAo9ujrjzYSZBxWlzDJ/aXgKPbo6492EmQcVpcwyf2l4Cj26OuDYSZBxalzDJ/aXgKPbo64NhJkHFaXMMn9peAo9ujrg2EmQcWpcw7gLS8BR7dHXBsJMg4tS5hk/tLwFHt0dcGwkyDi1LmHcBaXgKPbo64NhJkHFqXM78uE/7Ny/zA/1xfbkniMXt0yDLhP8As3L/ADA/1wbkniDbpkGXGf8AZuX+YH+uDck8QbdMgOHKcBebOSgNdQP9cG5J4g26ZDnZW09pbQ4s6bZaXT2Ss+zuHqsZQ30o2ME8tw1wtJGxmDrSRHKv0HK+ITs8tRqLSmt1OHzmVIlD50w3X6hvx45yNxO443yLqsS1RHf4U2spwUMKbMcyh/7Zk3Yr+IYpzcd0LrUpbchcRaEkcnbdYuWJ7qFbKrV1Q/x9m75N9xnzHeLLHLiZ+S+Omyufg0gqKCKn55b8kS//AKNTN9Idqmy5M+TMmyFBE5MpeNsarr8U64nVFTEq7rbiHWy8bKt6yfcIrpedTZ0H8WPoY8RjZUcDng+penT8MOU2Cmd053jOg9t3zZzPnyZDiVMmt1Ys1CVgqlm6+4jczEQzYpR2neTABgWgrFZpWNNa0IP2wHy5Lm5Y40YnuJiN7nNvRLRumghludJqr6pd+bRVThWGPdMopSm+5Vzm8jkxBniHefQs+BrZdJ7fI00+1LStNFGiLkTXoTeGjqYZKjx3A84BhhkjH/Uqqijmp17aXZidX8KFcs842Gr2O2vebkTC/JRM+6oS7j74dZTsk5XCLpNXFDLy4T/s3L/MD/XEm5f+vY526ZBlwn/ZuX+YH+uDck8QbdMgy4T/ALNy/wAwP9cG5J4g26ZBlwn/AGbl/mB/rg3JPEG3TIkm7DoqBNwvMADlZfBrX6/iTpkoU5krPs7oEKUPNRpPLcNcLyVLGXJepM2FVxLDZbB5QbOlE6W3229Tn205AUoHfSNCeTPrhGSd77voMNY1oxVCos6W3Lh+4lyJQ+ctV1+ob5iBXI1LVJo4nyu1WJapPq/hNKseTQW9w4S4T8KP5PNCz6j6NLym0L9Z1+yfsVmNJtBa91ti6a4vNxdOVXS06gf4SIhRj5FtLGSopaJuql3omJpu02OsZmqrg1yqo+iSQChCvOF9w/ESdUWEFCrr1KGr0zI9NVnZT3/Io2mwjV2uoLeVMFNY3YobtFEEjeK9J5Lhqi0jpmM9SifK5w+4AABQKqAAAHouA9GmFqznToTQ8or2y8bKt6yfcIo5edTcUH8WPoY8RjZUcDng+penR8MOU2Cmd053jOhLrfvHVPwkVl0xcTW7hE9OLNlKKVDvEZrxuaovoWo6JEUy8iqj7hpsthidNzLb2la7Zl5httuAFjWpGg8Yu4jEMlImLCRk3iKzRa5TK80DmkvJTmWdOIe+Qd5Q0g8cJOarVschOiouB4q9ZKk10KW6b7G5P0mT3q+Xf5b4hfE1+I5TV09Pc1bslwJtXbBVekqM9kC9boOMmZIF01Gsp08qb+SFXwObehf0+lYJk1X9lVzw/wB1OKXbl9JbqY1uRLqzFXeTJbgDHu3RedPEeePWVD2Kc1OiIZu1H2V9j4d2Gs3alCp9j6gGD27GNPck4pOrdHGMYaotYK+3G/8A6Zuq0ZLBzJdn9CfV+ztXs642GsMpki83ImfKlr+6oZjxadUWDJWP5VK1zFbiZcSHAQAOVl8G1oLQFE5ckU9krPs7oEKUPNRpPLcNcLyVLGXJepMyJVxLBZbB3QLOFE+W3229Tn206uUoHfSNCeQX64RknfJjgMNYjcBjqFRZ0xspw/cy5EofOmKuv4t8wu5yIlqk0cT5V1WJapPq/hNJx5NBb3bm2Z6f1Sjr5oXfUeEvKbQq4zr9k/f6FZjSLQWud7YCZzi83F05WUy0DeB3tSREKNfKWL6ilom6qXeiY/7qaToWMsabqw4NbqifoklIUhB1jR/0Sd4Q/BQK68oavTUj7mdlPcU7TYR67XUKbSZgprA5g3aKKSRvKXmJ4hcNUWsdMxnqUT5nOE4AAXDRDBCEAFuwA+AKr66P20xXVnOnQbh5RWtl42Vb1k+4RRy86m5oP4sfQx4jGyo4HPB9S9Oj4YcpsFM7pzvGdCT4TfH6t+nT+2mNBB3SGWl5xZiUjO9i8dU90h0wczmzhHyZslZSrizbmrRHjmo5LHHTXK3Ap9l8MbmQEN7TNi4Ro222AC+NSNB4xdxGEpKPwKTtn8RWKJXaXXmoc0l5Kcy/nYh75B3lJOcHjhNzHMWxyE6Ki4Hjr9kaRXcaY5biW5OhxJ71fL9blviF8TX4jlPXT09zVuyXAm1fsFV6Qoz2QL1ug4wXIzTEaynT/wA38kKvgc29C/p9KQTdl/ZVc8Pz+zil24eSW6mFcboqzFQxJktyAV3bxJ+VxK549jqHMW85qdEwy9qPsr7f7ofDuw1m7UIU4se/DB6QVGnuycW/VpKeTGGqLWCvtudeZur0bLAvaS7NMBHqFjrSU50ps4orxS0/OkyjNQob4Um8fzFg2aNUttK1Y3Ip+mKlUWVMblw+cy5EofOmG6/UBuniimVUbepYxxPlXVYlqk+r2E0qxpNBbkDhLhP6pT180LPqPCXlPoX6zr9k/tf0K7GkWhtc62xdPngnO6cqIlp4upIiFGPkW0sZKilom6qXeiY/7qaLruMsYq6qTzW6sjS1kgFCDrF+KPxEnVD8FCrryhq9NSPta3sp7ilabCLXa6kt5M4U1joDdocW8ecvSeIXDVFrHTsZ6qUT5nOE8ZhcIYIQgAIACAC3YAfAFV9dH7aYrqznToNw8orWy8bKt6yfcIo5edTc0H8WPoY8RjZUcDng+penR8MOU2Cmd053jOhJ8Jnj9W/Tp+BMX8HdIZaXnFmJiMIACADvZPHVPcpcsHM1s4R8mZJWUqHKNzVHjmo5LFPUVW4FOsthidNwhvaVuXUvMNtNwBMGtSMwPJdxGE5KRFvYowybxFZoVepVea7ZpL2U5R84JzKRqUk5weMQk5jmLY5CdFRcDx1+yVIrt63LfY3BGZzJ71fLuK5b4hfE1+I7TV01OvZW7JcCb16wNYpCi4ZAvpCM6VyBdNR+HTypvhV8Dm3oX1PpWCZNWTsr64fn9nnaW8tGykiQHqZoRmvnygpY1E3g8+ePEmelxI7RVLIutZ+MDMtG4nOq/UC5nTJxlzilGyKKsUbwv0CPJVtep3QtRtMxWpZaiHdZSTKcWhZyp8pE2WpRvQtIUDmO4Y5YnaQ8rHObA5WrYOmGF25Y2LmFk4nNzs6Ef6VlHelVxGbc1RdUqIsiIpjJF7NpDUoT3oxRddvRZqJHGKn6o5o8PQxU/VHNAAYqfqjmgAMVP1RzQAGKn6o5oALJgNJTQalim7/zRo9GmEKznToMw8otWv8AGmqesq9wikl51NtQr/8AKzoZERjVpSsEpIp1RuJH+9Oj7sN0+Cmf013jOn9kxwkAG3VZJF52ZOn7iYvoO6aZmTnUW8VP1RzRKcBip+qOaAAxU/VHNAAYqfqjmgA5SlN/yRzQAemluZ7KqsJzKdMbzS6loK5KyhRSVC8XjcjiVEVi2ncfMfqKXMXsaDjqzpG7qioG0wPrHXm75WnfgBTGqtKpzl0Jrlg0nTVJzrmSUqJ07pERvaluAzFPKxLGuVE6n//Z"/>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3" name="Picture 7"/>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436096" y="1340768"/>
            <a:ext cx="2664296" cy="2132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436096" y="3573016"/>
            <a:ext cx="2664296"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95536" y="1628800"/>
            <a:ext cx="4543673" cy="4370427"/>
          </a:xfrm>
          <a:prstGeom prst="rect">
            <a:avLst/>
          </a:prstGeom>
          <a:noFill/>
        </p:spPr>
        <p:txBody>
          <a:bodyPr wrap="square" rtlCol="0">
            <a:spAutoFit/>
          </a:bodyPr>
          <a:lstStyle/>
          <a:p>
            <a:r>
              <a:rPr lang="en-GB" sz="2000" b="1" dirty="0" smtClean="0">
                <a:solidFill>
                  <a:schemeClr val="tx2">
                    <a:lumMod val="60000"/>
                    <a:lumOff val="40000"/>
                  </a:schemeClr>
                </a:solidFill>
                <a:latin typeface="Calibri" panose="020F0502020204030204" pitchFamily="34" charset="0"/>
                <a:cs typeface="Calibri" panose="020F0502020204030204" pitchFamily="34" charset="0"/>
              </a:rPr>
              <a:t>Amber </a:t>
            </a:r>
            <a:r>
              <a:rPr lang="en-GB" sz="2000" b="1" dirty="0" err="1" smtClean="0">
                <a:solidFill>
                  <a:schemeClr val="tx2">
                    <a:lumMod val="60000"/>
                    <a:lumOff val="40000"/>
                  </a:schemeClr>
                </a:solidFill>
                <a:latin typeface="Calibri" panose="020F0502020204030204" pitchFamily="34" charset="0"/>
                <a:cs typeface="Calibri" panose="020F0502020204030204" pitchFamily="34" charset="0"/>
              </a:rPr>
              <a:t>Boydstun</a:t>
            </a:r>
            <a:r>
              <a:rPr lang="en-GB" sz="2000" dirty="0" smtClean="0">
                <a:solidFill>
                  <a:schemeClr val="tx2">
                    <a:lumMod val="60000"/>
                    <a:lumOff val="40000"/>
                  </a:schemeClr>
                </a:solidFill>
                <a:latin typeface="Calibri" panose="020F0502020204030204" pitchFamily="34" charset="0"/>
                <a:cs typeface="Calibri" panose="020F0502020204030204" pitchFamily="34" charset="0"/>
              </a:rPr>
              <a:t>:</a:t>
            </a:r>
            <a:r>
              <a:rPr lang="en-GB" sz="2000" dirty="0" smtClean="0">
                <a:latin typeface="Calibri" panose="020F0502020204030204" pitchFamily="34" charset="0"/>
                <a:cs typeface="Calibri" panose="020F0502020204030204" pitchFamily="34" charset="0"/>
              </a:rPr>
              <a:t> </a:t>
            </a:r>
            <a:r>
              <a:rPr lang="en-GB" sz="2000" dirty="0">
                <a:solidFill>
                  <a:schemeClr val="bg1"/>
                </a:solidFill>
                <a:latin typeface="Calibri" panose="020F0502020204030204" pitchFamily="34" charset="0"/>
                <a:cs typeface="Calibri" panose="020F0502020204030204" pitchFamily="34" charset="0"/>
              </a:rPr>
              <a:t>anyone who does a Twitter study has to really work hard, I've noticed, to justify why we should care about Twitter because Twitter is not representative of the United States population or the world population, right.  And it's not.  And even if it was representative, or even if we don't care that it's not representative, it's really hard to figure out in any given study whether you're getting an over-sampling of those users who are just more active than other users.</a:t>
            </a:r>
          </a:p>
          <a:p>
            <a:endParaRPr lang="en-GB" sz="2000" dirty="0">
              <a:latin typeface="Calibri" panose="020F0502020204030204" pitchFamily="34" charset="0"/>
              <a:cs typeface="Calibri" panose="020F0502020204030204" pitchFamily="34" charset="0"/>
            </a:endParaRPr>
          </a:p>
        </p:txBody>
      </p:sp>
      <p:cxnSp>
        <p:nvCxnSpPr>
          <p:cNvPr id="16" name="Straight Arrow Connector 15"/>
          <p:cNvCxnSpPr/>
          <p:nvPr/>
        </p:nvCxnSpPr>
        <p:spPr>
          <a:xfrm flipH="1">
            <a:off x="7596336" y="5661248"/>
            <a:ext cx="86409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956376" y="1484261"/>
            <a:ext cx="0" cy="9229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771800" y="5661248"/>
            <a:ext cx="3600400" cy="938719"/>
          </a:xfrm>
          <a:prstGeom prst="rect">
            <a:avLst/>
          </a:prstGeom>
          <a:noFill/>
        </p:spPr>
        <p:txBody>
          <a:bodyPr wrap="square" rtlCol="0">
            <a:spAutoFit/>
          </a:bodyPr>
          <a:lstStyle/>
          <a:p>
            <a:r>
              <a:rPr lang="en-GB" sz="1100" dirty="0">
                <a:solidFill>
                  <a:schemeClr val="bg1"/>
                </a:solidFill>
              </a:rPr>
              <a:t>Data from Dutton, W.H. and Blank, G., with Groselj, D. (2013) Cultures of the </a:t>
            </a:r>
            <a:r>
              <a:rPr lang="en-GB" sz="1100" dirty="0" smtClean="0">
                <a:solidFill>
                  <a:schemeClr val="bg1"/>
                </a:solidFill>
              </a:rPr>
              <a:t>Internet</a:t>
            </a:r>
            <a:r>
              <a:rPr lang="en-GB" sz="1100" dirty="0">
                <a:solidFill>
                  <a:schemeClr val="bg1"/>
                </a:solidFill>
              </a:rPr>
              <a:t>: The Internet in Britain. Oxford Internet Survey 2013. Oxford </a:t>
            </a:r>
            <a:r>
              <a:rPr lang="en-GB" sz="1100" dirty="0" smtClean="0">
                <a:solidFill>
                  <a:schemeClr val="bg1"/>
                </a:solidFill>
              </a:rPr>
              <a:t> Internet </a:t>
            </a:r>
            <a:r>
              <a:rPr lang="en-GB" sz="1100" dirty="0">
                <a:solidFill>
                  <a:schemeClr val="bg1"/>
                </a:solidFill>
              </a:rPr>
              <a:t>Institute, University of Oxford. </a:t>
            </a:r>
          </a:p>
          <a:p>
            <a:endParaRPr lang="en-GB" sz="1100" dirty="0">
              <a:solidFill>
                <a:schemeClr val="bg1"/>
              </a:solidFill>
            </a:endParaRPr>
          </a:p>
        </p:txBody>
      </p:sp>
    </p:spTree>
    <p:extLst>
      <p:ext uri="{BB962C8B-B14F-4D97-AF65-F5344CB8AC3E}">
        <p14:creationId xmlns:p14="http://schemas.microsoft.com/office/powerpoint/2010/main" val="3896352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challenge of reliability</a:t>
            </a:r>
            <a:endParaRPr lang="en-GB" dirty="0"/>
          </a:p>
        </p:txBody>
      </p:sp>
      <p:sp>
        <p:nvSpPr>
          <p:cNvPr id="4" name="Rectangle 3"/>
          <p:cNvSpPr/>
          <p:nvPr/>
        </p:nvSpPr>
        <p:spPr>
          <a:xfrm>
            <a:off x="356664" y="3429000"/>
            <a:ext cx="7743728" cy="2677656"/>
          </a:xfrm>
          <a:prstGeom prst="rect">
            <a:avLst/>
          </a:prstGeom>
        </p:spPr>
        <p:txBody>
          <a:bodyPr wrap="square">
            <a:spAutoFit/>
          </a:bodyPr>
          <a:lstStyle/>
          <a:p>
            <a:r>
              <a:rPr lang="en-GB" sz="2400" b="1" dirty="0">
                <a:solidFill>
                  <a:schemeClr val="accent1"/>
                </a:solidFill>
              </a:rPr>
              <a:t>Mike </a:t>
            </a:r>
            <a:r>
              <a:rPr lang="en-GB" sz="2400" b="1" dirty="0" err="1">
                <a:solidFill>
                  <a:schemeClr val="accent1"/>
                </a:solidFill>
              </a:rPr>
              <a:t>Thelwall</a:t>
            </a:r>
            <a:r>
              <a:rPr lang="en-GB" sz="2400" dirty="0">
                <a:solidFill>
                  <a:schemeClr val="accent1"/>
                </a:solidFill>
              </a:rPr>
              <a:t>: </a:t>
            </a:r>
            <a:r>
              <a:rPr lang="en-GB" sz="2400" dirty="0">
                <a:solidFill>
                  <a:schemeClr val="bg1"/>
                </a:solidFill>
              </a:rPr>
              <a:t>really the big problem that we haven’t cracked is that if someone tweets a sentiment it’s not necessarily what they’re feeling, it can be for a variety of reasons, so it doesn’t really reflect directly what they feel </a:t>
            </a:r>
            <a:r>
              <a:rPr lang="en-GB" sz="2400" dirty="0" smtClean="0">
                <a:solidFill>
                  <a:schemeClr val="bg1"/>
                </a:solidFill>
              </a:rPr>
              <a:t>necessarily</a:t>
            </a:r>
            <a:r>
              <a:rPr lang="en-GB" sz="2400" dirty="0">
                <a:solidFill>
                  <a:schemeClr val="bg1"/>
                </a:solidFill>
              </a:rPr>
              <a:t> </a:t>
            </a:r>
            <a:r>
              <a:rPr lang="en-GB" sz="2400" dirty="0" smtClean="0">
                <a:solidFill>
                  <a:schemeClr val="bg1"/>
                </a:solidFill>
              </a:rPr>
              <a:t>… so </a:t>
            </a:r>
            <a:r>
              <a:rPr lang="en-GB" sz="2400" dirty="0">
                <a:solidFill>
                  <a:schemeClr val="bg1"/>
                </a:solidFill>
              </a:rPr>
              <a:t>it’s quite </a:t>
            </a:r>
            <a:r>
              <a:rPr lang="en-GB" sz="2400" dirty="0" smtClean="0">
                <a:solidFill>
                  <a:schemeClr val="bg1"/>
                </a:solidFill>
              </a:rPr>
              <a:t>a </a:t>
            </a:r>
            <a:r>
              <a:rPr lang="en-GB" sz="2400" dirty="0">
                <a:solidFill>
                  <a:schemeClr val="bg1"/>
                </a:solidFill>
              </a:rPr>
              <a:t>stretch to say that if someone tweets, “I’m happy” that they’re actually happy, to give a simple example</a:t>
            </a:r>
          </a:p>
        </p:txBody>
      </p:sp>
      <p:sp>
        <p:nvSpPr>
          <p:cNvPr id="6" name="Content Placeholder 2"/>
          <p:cNvSpPr>
            <a:spLocks noGrp="1"/>
          </p:cNvSpPr>
          <p:nvPr>
            <p:ph idx="1"/>
          </p:nvPr>
        </p:nvSpPr>
        <p:spPr>
          <a:xfrm>
            <a:off x="155575" y="1600200"/>
            <a:ext cx="8592889" cy="4997152"/>
          </a:xfrm>
        </p:spPr>
        <p:txBody>
          <a:bodyPr>
            <a:normAutofit/>
          </a:bodyPr>
          <a:lstStyle/>
          <a:p>
            <a:r>
              <a:rPr lang="en-GB" sz="2400" dirty="0" smtClean="0"/>
              <a:t>Difficult to establish the meaning of latent messages</a:t>
            </a:r>
          </a:p>
          <a:p>
            <a:r>
              <a:rPr lang="en-GB" sz="2400" dirty="0" smtClean="0"/>
              <a:t>Platform specific behaviours (e.g. hashtags, likes) are not always understood</a:t>
            </a:r>
          </a:p>
          <a:p>
            <a:r>
              <a:rPr lang="en-GB" sz="2400" dirty="0" smtClean="0"/>
              <a:t>Political discourse often laced with sarcasm</a:t>
            </a:r>
            <a:endParaRPr lang="en-GB" sz="2400" dirty="0"/>
          </a:p>
        </p:txBody>
      </p:sp>
    </p:spTree>
    <p:extLst>
      <p:ext uri="{BB962C8B-B14F-4D97-AF65-F5344CB8AC3E}">
        <p14:creationId xmlns:p14="http://schemas.microsoft.com/office/powerpoint/2010/main" val="2448351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challenge of </a:t>
            </a:r>
            <a:r>
              <a:rPr lang="en-GB" dirty="0" err="1" smtClean="0"/>
              <a:t>replicability</a:t>
            </a:r>
            <a:endParaRPr lang="en-GB" dirty="0"/>
          </a:p>
        </p:txBody>
      </p:sp>
      <p:sp>
        <p:nvSpPr>
          <p:cNvPr id="6" name="Content Placeholder 2"/>
          <p:cNvSpPr>
            <a:spLocks noGrp="1"/>
          </p:cNvSpPr>
          <p:nvPr>
            <p:ph idx="1"/>
          </p:nvPr>
        </p:nvSpPr>
        <p:spPr>
          <a:xfrm>
            <a:off x="155575" y="1600200"/>
            <a:ext cx="8592889" cy="4997152"/>
          </a:xfrm>
        </p:spPr>
        <p:txBody>
          <a:bodyPr>
            <a:normAutofit/>
          </a:bodyPr>
          <a:lstStyle/>
          <a:p>
            <a:r>
              <a:rPr lang="en-GB" sz="2400" dirty="0" smtClean="0"/>
              <a:t>Social data is often proprietary – getting access can be difficult, expensive or impossible</a:t>
            </a:r>
          </a:p>
          <a:p>
            <a:r>
              <a:rPr lang="en-GB" sz="2400" dirty="0" smtClean="0"/>
              <a:t>Sometimes access is limited to output – analysis takes inside black box </a:t>
            </a:r>
          </a:p>
          <a:p>
            <a:r>
              <a:rPr lang="en-GB" sz="2400" dirty="0" smtClean="0"/>
              <a:t>Challenges basic </a:t>
            </a:r>
            <a:r>
              <a:rPr lang="en-GB" sz="2400" dirty="0" err="1" smtClean="0"/>
              <a:t>Popperian</a:t>
            </a:r>
            <a:r>
              <a:rPr lang="en-GB" sz="2400" dirty="0" smtClean="0"/>
              <a:t> assumption of falsifiability</a:t>
            </a:r>
            <a:endParaRPr lang="en-GB" sz="2400" dirty="0"/>
          </a:p>
        </p:txBody>
      </p:sp>
      <p:sp>
        <p:nvSpPr>
          <p:cNvPr id="7" name="Rectangle 6"/>
          <p:cNvSpPr/>
          <p:nvPr/>
        </p:nvSpPr>
        <p:spPr>
          <a:xfrm>
            <a:off x="356664" y="3708225"/>
            <a:ext cx="4572000" cy="2862322"/>
          </a:xfrm>
          <a:prstGeom prst="rect">
            <a:avLst/>
          </a:prstGeom>
        </p:spPr>
        <p:txBody>
          <a:bodyPr>
            <a:spAutoFit/>
          </a:bodyPr>
          <a:lstStyle/>
          <a:p>
            <a:r>
              <a:rPr lang="en-GB" b="1" dirty="0" smtClean="0">
                <a:solidFill>
                  <a:schemeClr val="accent1"/>
                </a:solidFill>
              </a:rPr>
              <a:t>Nick </a:t>
            </a:r>
            <a:r>
              <a:rPr lang="en-GB" b="1" dirty="0" err="1" smtClean="0">
                <a:solidFill>
                  <a:schemeClr val="accent1"/>
                </a:solidFill>
              </a:rPr>
              <a:t>Anstead</a:t>
            </a:r>
            <a:r>
              <a:rPr lang="en-GB" dirty="0" smtClean="0">
                <a:solidFill>
                  <a:schemeClr val="accent1"/>
                </a:solidFill>
              </a:rPr>
              <a:t>: </a:t>
            </a:r>
            <a:r>
              <a:rPr lang="en-GB" dirty="0">
                <a:solidFill>
                  <a:schemeClr val="bg1"/>
                </a:solidFill>
              </a:rPr>
              <a:t>there are all these companies that do all this wonderful stuff, but actually as an academic researcher, using them is </a:t>
            </a:r>
            <a:r>
              <a:rPr lang="en-GB" dirty="0" smtClean="0">
                <a:solidFill>
                  <a:schemeClr val="bg1"/>
                </a:solidFill>
              </a:rPr>
              <a:t>expensive … what </a:t>
            </a:r>
            <a:r>
              <a:rPr lang="en-GB" dirty="0">
                <a:solidFill>
                  <a:schemeClr val="bg1"/>
                </a:solidFill>
              </a:rPr>
              <a:t>do you actually get from working with these companies? Do you get raw data sets that you go and do stuff with yourself? More commonly, I would suggest, what you probably get is access to, sort of, a black box tool.</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09596" y="4560623"/>
            <a:ext cx="1426996" cy="1395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92080" y="4560623"/>
            <a:ext cx="2051856" cy="1395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7897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normAutofit fontScale="90000"/>
          </a:bodyPr>
          <a:lstStyle/>
          <a:p>
            <a:r>
              <a:rPr lang="en-GB" dirty="0" smtClean="0"/>
              <a:t>… and the implications aren’t just academic</a:t>
            </a:r>
            <a:endParaRPr lang="en-GB" dirty="0"/>
          </a:p>
        </p:txBody>
      </p:sp>
      <p:pic>
        <p:nvPicPr>
          <p:cNvPr id="8195"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11560" y="1844824"/>
            <a:ext cx="3456384" cy="2884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4797152"/>
            <a:ext cx="3923928" cy="1169551"/>
          </a:xfrm>
          <a:prstGeom prst="rect">
            <a:avLst/>
          </a:prstGeom>
          <a:noFill/>
        </p:spPr>
        <p:txBody>
          <a:bodyPr wrap="square" rtlCol="0">
            <a:spAutoFit/>
          </a:bodyPr>
          <a:lstStyle/>
          <a:p>
            <a:pPr fontAlgn="base"/>
            <a:r>
              <a:rPr lang="en-GB" sz="1400" dirty="0" smtClean="0">
                <a:solidFill>
                  <a:schemeClr val="bg1"/>
                </a:solidFill>
              </a:rPr>
              <a:t>Shelton, T et al, ‘Mapping the data shadows of Hurricane Sandy: Uncovering the </a:t>
            </a:r>
            <a:r>
              <a:rPr lang="en-GB" sz="1400" dirty="0" err="1" smtClean="0">
                <a:solidFill>
                  <a:schemeClr val="bg1"/>
                </a:solidFill>
              </a:rPr>
              <a:t>sociospatial</a:t>
            </a:r>
            <a:r>
              <a:rPr lang="en-GB" sz="1400" dirty="0" smtClean="0">
                <a:solidFill>
                  <a:schemeClr val="bg1"/>
                </a:solidFill>
              </a:rPr>
              <a:t> dimensions of ‘big data’. </a:t>
            </a:r>
            <a:r>
              <a:rPr lang="en-GB" sz="1400" i="1" dirty="0" err="1" smtClean="0">
                <a:solidFill>
                  <a:schemeClr val="bg1"/>
                </a:solidFill>
              </a:rPr>
              <a:t>Geoforum</a:t>
            </a:r>
            <a:r>
              <a:rPr lang="en-GB" sz="1400" i="1" dirty="0" smtClean="0">
                <a:solidFill>
                  <a:schemeClr val="bg1"/>
                </a:solidFill>
              </a:rPr>
              <a:t> </a:t>
            </a:r>
            <a:r>
              <a:rPr lang="en-GB" sz="1400" dirty="0" smtClean="0">
                <a:solidFill>
                  <a:schemeClr val="bg1"/>
                </a:solidFill>
              </a:rPr>
              <a:t>Volume 52, </a:t>
            </a:r>
            <a:r>
              <a:rPr lang="en-GB" sz="1400" dirty="0">
                <a:solidFill>
                  <a:schemeClr val="bg1"/>
                </a:solidFill>
              </a:rPr>
              <a:t>March 2014, </a:t>
            </a:r>
            <a:r>
              <a:rPr lang="en-GB" sz="1400" dirty="0" err="1" smtClean="0">
                <a:solidFill>
                  <a:schemeClr val="bg1"/>
                </a:solidFill>
              </a:rPr>
              <a:t>pps</a:t>
            </a:r>
            <a:r>
              <a:rPr lang="en-GB" sz="1400" dirty="0" smtClean="0">
                <a:solidFill>
                  <a:schemeClr val="bg1"/>
                </a:solidFill>
              </a:rPr>
              <a:t> 167-79</a:t>
            </a:r>
            <a:endParaRPr lang="en-GB" sz="1400" dirty="0">
              <a:solidFill>
                <a:schemeClr val="bg1"/>
              </a:solidFill>
            </a:endParaRPr>
          </a:p>
          <a:p>
            <a:endParaRPr lang="en-GB" sz="1400" dirty="0">
              <a:solidFill>
                <a:schemeClr val="bg1"/>
              </a:solidFill>
            </a:endParaRPr>
          </a:p>
        </p:txBody>
      </p:sp>
      <p:pic>
        <p:nvPicPr>
          <p:cNvPr id="8197"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88024" y="2132856"/>
            <a:ext cx="3813193" cy="208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788024" y="4797152"/>
            <a:ext cx="3923928" cy="523220"/>
          </a:xfrm>
          <a:prstGeom prst="rect">
            <a:avLst/>
          </a:prstGeom>
          <a:noFill/>
        </p:spPr>
        <p:txBody>
          <a:bodyPr wrap="square" rtlCol="0">
            <a:spAutoFit/>
          </a:bodyPr>
          <a:lstStyle/>
          <a:p>
            <a:pPr fontAlgn="base"/>
            <a:r>
              <a:rPr lang="en-GB" sz="1400" dirty="0" smtClean="0">
                <a:solidFill>
                  <a:schemeClr val="bg1"/>
                </a:solidFill>
              </a:rPr>
              <a:t>Google flu trends – what went wrong?</a:t>
            </a:r>
            <a:endParaRPr lang="en-GB" sz="1400" dirty="0">
              <a:solidFill>
                <a:schemeClr val="bg1"/>
              </a:solidFill>
            </a:endParaRPr>
          </a:p>
          <a:p>
            <a:endParaRPr lang="en-GB" sz="1400" dirty="0">
              <a:solidFill>
                <a:schemeClr val="bg1"/>
              </a:solidFill>
            </a:endParaRPr>
          </a:p>
        </p:txBody>
      </p:sp>
    </p:spTree>
    <p:extLst>
      <p:ext uri="{BB962C8B-B14F-4D97-AF65-F5344CB8AC3E}">
        <p14:creationId xmlns:p14="http://schemas.microsoft.com/office/powerpoint/2010/main" val="2032876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6778" y="1775132"/>
            <a:ext cx="8283222" cy="4678204"/>
          </a:xfrm>
          <a:prstGeom prst="rect">
            <a:avLst/>
          </a:prstGeom>
        </p:spPr>
        <p:txBody>
          <a:bodyPr wrap="square">
            <a:spAutoFit/>
          </a:bodyPr>
          <a:lstStyle/>
          <a:p>
            <a:endParaRPr lang="en-US" sz="2800" dirty="0" smtClean="0">
              <a:solidFill>
                <a:prstClr val="white"/>
              </a:solidFill>
            </a:endParaRPr>
          </a:p>
          <a:p>
            <a:pPr marL="533400"/>
            <a:r>
              <a:rPr lang="en-US" sz="2800" dirty="0" smtClean="0">
                <a:solidFill>
                  <a:prstClr val="white"/>
                </a:solidFill>
              </a:rPr>
              <a:t>It’s hard to predict elections using Twitter</a:t>
            </a:r>
          </a:p>
          <a:p>
            <a:pPr marL="533400"/>
            <a:endParaRPr lang="en-US" sz="2800" dirty="0">
              <a:solidFill>
                <a:prstClr val="white"/>
              </a:solidFill>
            </a:endParaRPr>
          </a:p>
          <a:p>
            <a:pPr marL="533400"/>
            <a:r>
              <a:rPr lang="en-US" sz="6600" b="1" dirty="0" smtClean="0">
                <a:solidFill>
                  <a:srgbClr val="8EB4E3"/>
                </a:solidFill>
              </a:rPr>
              <a:t>“</a:t>
            </a:r>
            <a:r>
              <a:rPr lang="en-GB" sz="2800" dirty="0" smtClean="0">
                <a:solidFill>
                  <a:srgbClr val="FFFFFF"/>
                </a:solidFill>
              </a:rPr>
              <a:t>[Of] 14 different attempts to predict elections based on Twitter data ... Only half of them were successful ... All of this </a:t>
            </a:r>
            <a:r>
              <a:rPr lang="en-GB" sz="2800" dirty="0" smtClean="0">
                <a:solidFill>
                  <a:srgbClr val="8EB4E3"/>
                </a:solidFill>
              </a:rPr>
              <a:t>looks close to mere chance</a:t>
            </a:r>
            <a:r>
              <a:rPr lang="en-GB" sz="2800" dirty="0" smtClean="0">
                <a:solidFill>
                  <a:srgbClr val="FFFFFF"/>
                </a:solidFill>
              </a:rPr>
              <a:t>”</a:t>
            </a:r>
            <a:endParaRPr lang="en-US" sz="3200" dirty="0" smtClean="0">
              <a:solidFill>
                <a:srgbClr val="FFFFFF"/>
              </a:solidFill>
            </a:endParaRPr>
          </a:p>
          <a:p>
            <a:pPr marL="533400"/>
            <a:endParaRPr lang="en-US" sz="3200" dirty="0" smtClean="0">
              <a:solidFill>
                <a:prstClr val="white"/>
              </a:solidFill>
            </a:endParaRPr>
          </a:p>
          <a:p>
            <a:pPr marL="533400"/>
            <a:r>
              <a:rPr lang="en-US" sz="3200" dirty="0" err="1" smtClean="0">
                <a:solidFill>
                  <a:prstClr val="white"/>
                </a:solidFill>
              </a:rPr>
              <a:t>Gayo-Avello</a:t>
            </a:r>
            <a:r>
              <a:rPr lang="en-US" sz="3200" dirty="0" smtClean="0">
                <a:solidFill>
                  <a:prstClr val="white"/>
                </a:solidFill>
              </a:rPr>
              <a:t> 2012</a:t>
            </a:r>
          </a:p>
          <a:p>
            <a:pPr marL="533400"/>
            <a:endParaRPr lang="en-US" sz="2800" dirty="0" smtClean="0">
              <a:solidFill>
                <a:prstClr val="white"/>
              </a:solidFill>
            </a:endParaRPr>
          </a:p>
        </p:txBody>
      </p:sp>
      <p:sp>
        <p:nvSpPr>
          <p:cNvPr id="3" name="Title 1"/>
          <p:cNvSpPr>
            <a:spLocks noGrp="1"/>
          </p:cNvSpPr>
          <p:nvPr>
            <p:ph type="title"/>
          </p:nvPr>
        </p:nvSpPr>
        <p:spPr>
          <a:xfrm>
            <a:off x="251520" y="274638"/>
            <a:ext cx="8640960" cy="1143000"/>
          </a:xfrm>
        </p:spPr>
        <p:txBody>
          <a:bodyPr>
            <a:normAutofit fontScale="90000"/>
          </a:bodyPr>
          <a:lstStyle/>
          <a:p>
            <a:r>
              <a:rPr lang="en-GB" dirty="0" smtClean="0"/>
              <a:t>… and the implications aren’t just academic</a:t>
            </a:r>
            <a:endParaRPr lang="en-GB" dirty="0"/>
          </a:p>
        </p:txBody>
      </p:sp>
    </p:spTree>
    <p:extLst>
      <p:ext uri="{BB962C8B-B14F-4D97-AF65-F5344CB8AC3E}">
        <p14:creationId xmlns:p14="http://schemas.microsoft.com/office/powerpoint/2010/main" val="32076868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6778" y="499534"/>
            <a:ext cx="8283222" cy="3108544"/>
          </a:xfrm>
          <a:prstGeom prst="rect">
            <a:avLst/>
          </a:prstGeom>
        </p:spPr>
        <p:txBody>
          <a:bodyPr wrap="square">
            <a:spAutoFit/>
          </a:bodyPr>
          <a:lstStyle/>
          <a:p>
            <a:endParaRPr lang="en-US" sz="2800" dirty="0" smtClean="0">
              <a:solidFill>
                <a:prstClr val="white"/>
              </a:solidFill>
            </a:endParaRPr>
          </a:p>
          <a:p>
            <a:endParaRPr lang="en-US" sz="2800" dirty="0">
              <a:solidFill>
                <a:prstClr val="white"/>
              </a:solidFill>
            </a:endParaRPr>
          </a:p>
          <a:p>
            <a:endParaRPr lang="en-US" sz="2800" dirty="0" smtClean="0">
              <a:solidFill>
                <a:prstClr val="white"/>
              </a:solidFill>
            </a:endParaRPr>
          </a:p>
          <a:p>
            <a:pPr marL="533400"/>
            <a:r>
              <a:rPr lang="en-US" sz="2800" dirty="0" smtClean="0">
                <a:solidFill>
                  <a:prstClr val="white"/>
                </a:solidFill>
              </a:rPr>
              <a:t>Example: Facebook isn’t going anywhere, and neither is Princeton</a:t>
            </a:r>
          </a:p>
          <a:p>
            <a:pPr marL="533400"/>
            <a:endParaRPr lang="en-US" sz="2800" dirty="0">
              <a:solidFill>
                <a:prstClr val="white"/>
              </a:solidFill>
            </a:endParaRPr>
          </a:p>
          <a:p>
            <a:pPr marL="533400"/>
            <a:endParaRPr lang="en-US" sz="2800" dirty="0" smtClean="0">
              <a:solidFill>
                <a:prstClr val="white"/>
              </a:solidFill>
            </a:endParaRPr>
          </a:p>
        </p:txBody>
      </p:sp>
      <p:pic>
        <p:nvPicPr>
          <p:cNvPr id="3" name="Picture 2" descr="Screen Shot 2014-03-27 at 12.28.24.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83667" y="3067755"/>
            <a:ext cx="4106333" cy="3246482"/>
          </a:xfrm>
          <a:prstGeom prst="rect">
            <a:avLst/>
          </a:prstGeom>
        </p:spPr>
      </p:pic>
      <p:pic>
        <p:nvPicPr>
          <p:cNvPr id="6" name="Picture 5" descr="Screen Shot 2014-03-27 at 14.08.18.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3322" y="3067755"/>
            <a:ext cx="4241800" cy="3246482"/>
          </a:xfrm>
          <a:prstGeom prst="rect">
            <a:avLst/>
          </a:prstGeom>
        </p:spPr>
      </p:pic>
      <p:sp>
        <p:nvSpPr>
          <p:cNvPr id="7" name="TextBox 6"/>
          <p:cNvSpPr txBox="1"/>
          <p:nvPr/>
        </p:nvSpPr>
        <p:spPr>
          <a:xfrm>
            <a:off x="606778" y="6314237"/>
            <a:ext cx="3962485" cy="369332"/>
          </a:xfrm>
          <a:prstGeom prst="rect">
            <a:avLst/>
          </a:prstGeom>
          <a:noFill/>
        </p:spPr>
        <p:txBody>
          <a:bodyPr wrap="square" rtlCol="0">
            <a:spAutoFit/>
          </a:bodyPr>
          <a:lstStyle/>
          <a:p>
            <a:r>
              <a:rPr lang="en-US" dirty="0" err="1" smtClean="0">
                <a:solidFill>
                  <a:schemeClr val="bg1"/>
                </a:solidFill>
              </a:rPr>
              <a:t>Canarella</a:t>
            </a:r>
            <a:r>
              <a:rPr lang="en-US" dirty="0" smtClean="0">
                <a:solidFill>
                  <a:schemeClr val="bg1"/>
                </a:solidFill>
              </a:rPr>
              <a:t> and </a:t>
            </a:r>
            <a:r>
              <a:rPr lang="en-US" dirty="0" err="1" smtClean="0">
                <a:solidFill>
                  <a:schemeClr val="bg1"/>
                </a:solidFill>
              </a:rPr>
              <a:t>Spechler</a:t>
            </a:r>
            <a:r>
              <a:rPr lang="en-US" dirty="0" smtClean="0">
                <a:solidFill>
                  <a:schemeClr val="bg1"/>
                </a:solidFill>
              </a:rPr>
              <a:t> 2014</a:t>
            </a:r>
            <a:endParaRPr lang="en-US" dirty="0">
              <a:solidFill>
                <a:schemeClr val="bg1"/>
              </a:solidFill>
            </a:endParaRPr>
          </a:p>
        </p:txBody>
      </p:sp>
      <p:sp>
        <p:nvSpPr>
          <p:cNvPr id="8" name="TextBox 7"/>
          <p:cNvSpPr txBox="1"/>
          <p:nvPr/>
        </p:nvSpPr>
        <p:spPr>
          <a:xfrm>
            <a:off x="6087484" y="6314237"/>
            <a:ext cx="2452512" cy="369332"/>
          </a:xfrm>
          <a:prstGeom prst="rect">
            <a:avLst/>
          </a:prstGeom>
          <a:noFill/>
        </p:spPr>
        <p:txBody>
          <a:bodyPr wrap="square" rtlCol="0">
            <a:spAutoFit/>
          </a:bodyPr>
          <a:lstStyle/>
          <a:p>
            <a:r>
              <a:rPr lang="en-US" dirty="0" err="1" smtClean="0">
                <a:solidFill>
                  <a:srgbClr val="FFFFFF"/>
                </a:solidFill>
              </a:rPr>
              <a:t>Develin</a:t>
            </a:r>
            <a:r>
              <a:rPr lang="en-US" dirty="0" smtClean="0">
                <a:solidFill>
                  <a:srgbClr val="FFFFFF"/>
                </a:solidFill>
              </a:rPr>
              <a:t> 2014</a:t>
            </a:r>
            <a:endParaRPr lang="en-US" dirty="0">
              <a:solidFill>
                <a:srgbClr val="FFFFFF"/>
              </a:solidFill>
            </a:endParaRPr>
          </a:p>
        </p:txBody>
      </p:sp>
      <p:sp>
        <p:nvSpPr>
          <p:cNvPr id="9" name="Title 1"/>
          <p:cNvSpPr>
            <a:spLocks noGrp="1"/>
          </p:cNvSpPr>
          <p:nvPr>
            <p:ph type="title"/>
          </p:nvPr>
        </p:nvSpPr>
        <p:spPr>
          <a:xfrm>
            <a:off x="251520" y="274638"/>
            <a:ext cx="8640960" cy="1143000"/>
          </a:xfrm>
        </p:spPr>
        <p:txBody>
          <a:bodyPr>
            <a:normAutofit fontScale="90000"/>
          </a:bodyPr>
          <a:lstStyle/>
          <a:p>
            <a:r>
              <a:rPr lang="en-GB" dirty="0" smtClean="0"/>
              <a:t>Recommendation: understanding the context of data</a:t>
            </a:r>
            <a:endParaRPr lang="en-GB" dirty="0"/>
          </a:p>
        </p:txBody>
      </p:sp>
    </p:spTree>
    <p:extLst>
      <p:ext uri="{BB962C8B-B14F-4D97-AF65-F5344CB8AC3E}">
        <p14:creationId xmlns:p14="http://schemas.microsoft.com/office/powerpoint/2010/main" val="228109941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6778" y="499534"/>
            <a:ext cx="8283222" cy="2246769"/>
          </a:xfrm>
          <a:prstGeom prst="rect">
            <a:avLst/>
          </a:prstGeom>
        </p:spPr>
        <p:txBody>
          <a:bodyPr wrap="square">
            <a:spAutoFit/>
          </a:bodyPr>
          <a:lstStyle/>
          <a:p>
            <a:endParaRPr lang="en-US" sz="2800" dirty="0" smtClean="0">
              <a:solidFill>
                <a:prstClr val="white"/>
              </a:solidFill>
            </a:endParaRPr>
          </a:p>
          <a:p>
            <a:endParaRPr lang="en-US" sz="2800" dirty="0" smtClean="0">
              <a:solidFill>
                <a:prstClr val="white"/>
              </a:solidFill>
            </a:endParaRPr>
          </a:p>
          <a:p>
            <a:pPr marL="533400"/>
            <a:r>
              <a:rPr lang="en-US" sz="2800" dirty="0" smtClean="0">
                <a:solidFill>
                  <a:prstClr val="white"/>
                </a:solidFill>
              </a:rPr>
              <a:t>But it’s much simpler, conceptually speaking, to </a:t>
            </a:r>
            <a:r>
              <a:rPr lang="en-US" sz="2800" dirty="0" err="1" smtClean="0">
                <a:solidFill>
                  <a:prstClr val="white"/>
                </a:solidFill>
              </a:rPr>
              <a:t>analyse</a:t>
            </a:r>
            <a:r>
              <a:rPr lang="en-US" sz="2800" dirty="0" smtClean="0">
                <a:solidFill>
                  <a:prstClr val="white"/>
                </a:solidFill>
              </a:rPr>
              <a:t> online phenomena on their own terms</a:t>
            </a:r>
          </a:p>
          <a:p>
            <a:pPr marL="533400"/>
            <a:endParaRPr lang="en-US" sz="2800" dirty="0">
              <a:solidFill>
                <a:prstClr val="white"/>
              </a:solidFill>
            </a:endParaRPr>
          </a:p>
        </p:txBody>
      </p:sp>
      <p:pic>
        <p:nvPicPr>
          <p:cNvPr id="3"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6777" y="2314221"/>
            <a:ext cx="3866445" cy="442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85065" y="2314221"/>
            <a:ext cx="4331935" cy="310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207000" y="5672667"/>
            <a:ext cx="3160889" cy="369332"/>
          </a:xfrm>
          <a:prstGeom prst="rect">
            <a:avLst/>
          </a:prstGeom>
          <a:noFill/>
        </p:spPr>
        <p:txBody>
          <a:bodyPr wrap="square" rtlCol="0">
            <a:spAutoFit/>
          </a:bodyPr>
          <a:lstStyle/>
          <a:p>
            <a:r>
              <a:rPr lang="en-US" dirty="0" err="1" smtClean="0">
                <a:solidFill>
                  <a:srgbClr val="FFFFFF"/>
                </a:solidFill>
              </a:rPr>
              <a:t>Yasseri</a:t>
            </a:r>
            <a:r>
              <a:rPr lang="en-US" dirty="0" smtClean="0">
                <a:solidFill>
                  <a:srgbClr val="FFFFFF"/>
                </a:solidFill>
              </a:rPr>
              <a:t>, Hale &amp; </a:t>
            </a:r>
            <a:r>
              <a:rPr lang="en-US" dirty="0" err="1" smtClean="0">
                <a:solidFill>
                  <a:srgbClr val="FFFFFF"/>
                </a:solidFill>
              </a:rPr>
              <a:t>Margetts</a:t>
            </a:r>
            <a:r>
              <a:rPr lang="en-US" dirty="0" smtClean="0">
                <a:solidFill>
                  <a:srgbClr val="FFFFFF"/>
                </a:solidFill>
              </a:rPr>
              <a:t> 2013</a:t>
            </a:r>
            <a:endParaRPr lang="en-US" dirty="0">
              <a:solidFill>
                <a:srgbClr val="FFFFFF"/>
              </a:solidFill>
            </a:endParaRPr>
          </a:p>
        </p:txBody>
      </p:sp>
      <p:sp>
        <p:nvSpPr>
          <p:cNvPr id="7" name="Title 1"/>
          <p:cNvSpPr>
            <a:spLocks noGrp="1"/>
          </p:cNvSpPr>
          <p:nvPr>
            <p:ph type="title"/>
          </p:nvPr>
        </p:nvSpPr>
        <p:spPr>
          <a:xfrm>
            <a:off x="251520" y="274638"/>
            <a:ext cx="8640960" cy="1143000"/>
          </a:xfrm>
        </p:spPr>
        <p:txBody>
          <a:bodyPr>
            <a:normAutofit fontScale="90000"/>
          </a:bodyPr>
          <a:lstStyle/>
          <a:p>
            <a:r>
              <a:rPr lang="en-GB" dirty="0" smtClean="0"/>
              <a:t>Recommendation: understanding the context of data</a:t>
            </a:r>
            <a:endParaRPr lang="en-GB" dirty="0"/>
          </a:p>
        </p:txBody>
      </p:sp>
    </p:spTree>
    <p:extLst>
      <p:ext uri="{BB962C8B-B14F-4D97-AF65-F5344CB8AC3E}">
        <p14:creationId xmlns:p14="http://schemas.microsoft.com/office/powerpoint/2010/main" val="25855244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89689"/>
          </a:xfrm>
        </p:spPr>
        <p:txBody>
          <a:bodyPr>
            <a:normAutofit lnSpcReduction="10000"/>
          </a:bodyPr>
          <a:lstStyle/>
          <a:p>
            <a:r>
              <a:rPr lang="en-GB" dirty="0" smtClean="0">
                <a:solidFill>
                  <a:schemeClr val="bg1"/>
                </a:solidFill>
              </a:rPr>
              <a:t>Funded by the Alfred P. Sloan Foundation</a:t>
            </a:r>
          </a:p>
          <a:p>
            <a:r>
              <a:rPr lang="en-GB" dirty="0" smtClean="0">
                <a:solidFill>
                  <a:schemeClr val="bg1"/>
                </a:solidFill>
              </a:rPr>
              <a:t>2012 – 2014 </a:t>
            </a:r>
          </a:p>
          <a:p>
            <a:r>
              <a:rPr lang="en-GB" dirty="0" smtClean="0">
                <a:solidFill>
                  <a:schemeClr val="bg1"/>
                </a:solidFill>
              </a:rPr>
              <a:t>Data sources:	</a:t>
            </a:r>
          </a:p>
          <a:p>
            <a:pPr lvl="2"/>
            <a:r>
              <a:rPr lang="en-GB" dirty="0" smtClean="0">
                <a:solidFill>
                  <a:schemeClr val="bg1"/>
                </a:solidFill>
              </a:rPr>
              <a:t>125 interviews, mainly with social scientists but some interviewees from business, government</a:t>
            </a:r>
          </a:p>
          <a:p>
            <a:pPr lvl="2"/>
            <a:r>
              <a:rPr lang="en-GB" dirty="0" smtClean="0">
                <a:solidFill>
                  <a:schemeClr val="bg1"/>
                </a:solidFill>
              </a:rPr>
              <a:t>Reports, workshops, publications</a:t>
            </a:r>
          </a:p>
          <a:p>
            <a:pPr lvl="2"/>
            <a:r>
              <a:rPr lang="en-GB" dirty="0" smtClean="0">
                <a:solidFill>
                  <a:schemeClr val="bg1"/>
                </a:solidFill>
              </a:rPr>
              <a:t>No representative sample, but some patterns of disciplinary and skills background and career trajectory</a:t>
            </a:r>
          </a:p>
          <a:p>
            <a:pPr marL="0" indent="0">
              <a:buNone/>
            </a:pPr>
            <a:endParaRPr lang="en-US" sz="1800" dirty="0" smtClean="0">
              <a:solidFill>
                <a:schemeClr val="bg1"/>
              </a:solidFill>
            </a:endParaRPr>
          </a:p>
          <a:p>
            <a:pPr marL="0" indent="0">
              <a:buNone/>
            </a:pPr>
            <a:endParaRPr lang="en-US" sz="1800" dirty="0" smtClean="0">
              <a:solidFill>
                <a:schemeClr val="bg1"/>
              </a:solidFill>
            </a:endParaRPr>
          </a:p>
          <a:p>
            <a:pPr marL="0" indent="0">
              <a:buNone/>
            </a:pPr>
            <a:r>
              <a:rPr lang="en-US" sz="1800" dirty="0" smtClean="0">
                <a:solidFill>
                  <a:schemeClr val="bg1"/>
                </a:solidFill>
              </a:rPr>
              <a:t>NB where unattributed, quotes used in this presentation are excerpted from interviews conducted as part of this project.</a:t>
            </a:r>
          </a:p>
          <a:p>
            <a:pPr marL="0" indent="0">
              <a:buNone/>
            </a:pPr>
            <a:endParaRPr lang="en-US" dirty="0">
              <a:solidFill>
                <a:schemeClr val="bg1"/>
              </a:solidFill>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62801" y="2149874"/>
            <a:ext cx="1066800" cy="10668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274638"/>
            <a:ext cx="8229600" cy="1143000"/>
          </a:xfrm>
        </p:spPr>
        <p:txBody>
          <a:bodyPr>
            <a:normAutofit fontScale="90000"/>
          </a:bodyPr>
          <a:lstStyle/>
          <a:p>
            <a:r>
              <a:rPr lang="en-GB" dirty="0" smtClean="0"/>
              <a:t>Accessing and Using Big Data to Advance Social Science Knowledge</a:t>
            </a:r>
            <a:endParaRPr lang="en-GB" dirty="0"/>
          </a:p>
        </p:txBody>
      </p:sp>
    </p:spTree>
    <p:extLst>
      <p:ext uri="{BB962C8B-B14F-4D97-AF65-F5344CB8AC3E}">
        <p14:creationId xmlns:p14="http://schemas.microsoft.com/office/powerpoint/2010/main" val="288943305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6778" y="499534"/>
            <a:ext cx="8283222" cy="2246769"/>
          </a:xfrm>
          <a:prstGeom prst="rect">
            <a:avLst/>
          </a:prstGeom>
        </p:spPr>
        <p:txBody>
          <a:bodyPr wrap="square">
            <a:spAutoFit/>
          </a:bodyPr>
          <a:lstStyle/>
          <a:p>
            <a:endParaRPr lang="en-US" sz="2800" dirty="0" smtClean="0">
              <a:solidFill>
                <a:prstClr val="white"/>
              </a:solidFill>
            </a:endParaRPr>
          </a:p>
          <a:p>
            <a:endParaRPr lang="en-US" sz="2800" dirty="0" smtClean="0">
              <a:solidFill>
                <a:prstClr val="white"/>
              </a:solidFill>
            </a:endParaRPr>
          </a:p>
          <a:p>
            <a:pPr marL="533400"/>
            <a:r>
              <a:rPr lang="en-US" sz="2800" dirty="0" smtClean="0">
                <a:solidFill>
                  <a:prstClr val="white"/>
                </a:solidFill>
              </a:rPr>
              <a:t>But it’s much simpler, conceptually speaking, to </a:t>
            </a:r>
            <a:r>
              <a:rPr lang="en-US" sz="2800" dirty="0" err="1" smtClean="0">
                <a:solidFill>
                  <a:prstClr val="white"/>
                </a:solidFill>
              </a:rPr>
              <a:t>analyse</a:t>
            </a:r>
            <a:r>
              <a:rPr lang="en-US" sz="2800" dirty="0" smtClean="0">
                <a:solidFill>
                  <a:prstClr val="white"/>
                </a:solidFill>
              </a:rPr>
              <a:t> online phenomena on their own terms</a:t>
            </a:r>
          </a:p>
          <a:p>
            <a:pPr marL="533400"/>
            <a:endParaRPr lang="en-US" sz="2800" dirty="0">
              <a:solidFill>
                <a:prstClr val="white"/>
              </a:solidFill>
            </a:endParaRPr>
          </a:p>
        </p:txBody>
      </p:sp>
      <p:sp>
        <p:nvSpPr>
          <p:cNvPr id="2" name="TextBox 1"/>
          <p:cNvSpPr txBox="1"/>
          <p:nvPr/>
        </p:nvSpPr>
        <p:spPr>
          <a:xfrm>
            <a:off x="5573889" y="5686778"/>
            <a:ext cx="3443111" cy="923330"/>
          </a:xfrm>
          <a:prstGeom prst="rect">
            <a:avLst/>
          </a:prstGeom>
          <a:noFill/>
        </p:spPr>
        <p:txBody>
          <a:bodyPr wrap="square" rtlCol="0">
            <a:spAutoFit/>
          </a:bodyPr>
          <a:lstStyle/>
          <a:p>
            <a:r>
              <a:rPr lang="en-US" dirty="0" smtClean="0">
                <a:solidFill>
                  <a:srgbClr val="FFFFFF"/>
                </a:solidFill>
              </a:rPr>
              <a:t>Hale, </a:t>
            </a:r>
            <a:r>
              <a:rPr lang="en-US" dirty="0" err="1" smtClean="0">
                <a:solidFill>
                  <a:srgbClr val="FFFFFF"/>
                </a:solidFill>
              </a:rPr>
              <a:t>Yasseri</a:t>
            </a:r>
            <a:r>
              <a:rPr lang="en-US" dirty="0" smtClean="0">
                <a:solidFill>
                  <a:srgbClr val="FFFFFF"/>
                </a:solidFill>
              </a:rPr>
              <a:t>, Cowls, Meyer, Schroeder &amp; </a:t>
            </a:r>
            <a:r>
              <a:rPr lang="en-US" dirty="0" err="1" smtClean="0">
                <a:solidFill>
                  <a:srgbClr val="FFFFFF"/>
                </a:solidFill>
              </a:rPr>
              <a:t>Margetts</a:t>
            </a:r>
            <a:r>
              <a:rPr lang="en-US" dirty="0" smtClean="0">
                <a:solidFill>
                  <a:srgbClr val="FFFFFF"/>
                </a:solidFill>
              </a:rPr>
              <a:t>, presented at </a:t>
            </a:r>
            <a:r>
              <a:rPr lang="en-US" dirty="0" err="1" smtClean="0">
                <a:solidFill>
                  <a:srgbClr val="FFFFFF"/>
                </a:solidFill>
              </a:rPr>
              <a:t>WebSci</a:t>
            </a:r>
            <a:r>
              <a:rPr lang="en-US" dirty="0" smtClean="0">
                <a:solidFill>
                  <a:srgbClr val="FFFFFF"/>
                </a:solidFill>
              </a:rPr>
              <a:t> 2014</a:t>
            </a:r>
            <a:endParaRPr lang="en-US" dirty="0">
              <a:solidFill>
                <a:srgbClr val="FFFFFF"/>
              </a:solidFill>
            </a:endParaRPr>
          </a:p>
        </p:txBody>
      </p:sp>
      <p:pic>
        <p:nvPicPr>
          <p:cNvPr id="6"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973667" y="2384777"/>
            <a:ext cx="4600222" cy="4353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251520" y="274638"/>
            <a:ext cx="8640960" cy="1143000"/>
          </a:xfrm>
        </p:spPr>
        <p:txBody>
          <a:bodyPr>
            <a:normAutofit fontScale="90000"/>
          </a:bodyPr>
          <a:lstStyle/>
          <a:p>
            <a:r>
              <a:rPr lang="en-GB" dirty="0" smtClean="0"/>
              <a:t>Recommendation: understanding the context of data</a:t>
            </a:r>
            <a:endParaRPr lang="en-GB" dirty="0"/>
          </a:p>
        </p:txBody>
      </p:sp>
    </p:spTree>
    <p:extLst>
      <p:ext uri="{BB962C8B-B14F-4D97-AF65-F5344CB8AC3E}">
        <p14:creationId xmlns:p14="http://schemas.microsoft.com/office/powerpoint/2010/main" val="117212658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Three challenges of using big data</a:t>
            </a:r>
            <a:endParaRPr lang="en-US" dirty="0"/>
          </a:p>
        </p:txBody>
      </p:sp>
      <p:sp>
        <p:nvSpPr>
          <p:cNvPr id="3" name="Content Placeholder 2"/>
          <p:cNvSpPr>
            <a:spLocks noGrp="1"/>
          </p:cNvSpPr>
          <p:nvPr>
            <p:ph idx="1"/>
          </p:nvPr>
        </p:nvSpPr>
        <p:spPr/>
        <p:txBody>
          <a:bodyPr/>
          <a:lstStyle/>
          <a:p>
            <a:r>
              <a:rPr lang="en-US" dirty="0" smtClean="0"/>
              <a:t>Practical</a:t>
            </a:r>
          </a:p>
          <a:p>
            <a:r>
              <a:rPr lang="en-US" dirty="0" smtClean="0"/>
              <a:t>Epistemological</a:t>
            </a:r>
          </a:p>
          <a:p>
            <a:r>
              <a:rPr lang="en-US" dirty="0" smtClean="0">
                <a:latin typeface="Helvetica Neue Medium"/>
                <a:cs typeface="Helvetica Neue Medium"/>
              </a:rPr>
              <a:t>Ethical</a:t>
            </a:r>
          </a:p>
          <a:p>
            <a:endParaRPr lang="en-US" dirty="0"/>
          </a:p>
        </p:txBody>
      </p:sp>
    </p:spTree>
    <p:extLst>
      <p:ext uri="{BB962C8B-B14F-4D97-AF65-F5344CB8AC3E}">
        <p14:creationId xmlns:p14="http://schemas.microsoft.com/office/powerpoint/2010/main" val="2837677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ethical challenge</a:t>
            </a:r>
            <a:endParaRPr lang="en-US" dirty="0"/>
          </a:p>
        </p:txBody>
      </p:sp>
      <p:sp>
        <p:nvSpPr>
          <p:cNvPr id="3" name="Content Placeholder 2"/>
          <p:cNvSpPr>
            <a:spLocks noGrp="1"/>
          </p:cNvSpPr>
          <p:nvPr>
            <p:ph idx="1"/>
          </p:nvPr>
        </p:nvSpPr>
        <p:spPr/>
        <p:txBody>
          <a:bodyPr/>
          <a:lstStyle/>
          <a:p>
            <a:r>
              <a:rPr lang="en-US" dirty="0" smtClean="0"/>
              <a:t>What’s new with big data?</a:t>
            </a:r>
          </a:p>
          <a:p>
            <a:r>
              <a:rPr lang="en-US" dirty="0" smtClean="0"/>
              <a:t>Putting big data in context: the LMIC activist perspective</a:t>
            </a:r>
          </a:p>
          <a:p>
            <a:r>
              <a:rPr lang="en-US" dirty="0" smtClean="0"/>
              <a:t>Big data in academic versus commercial contexts</a:t>
            </a:r>
            <a:endParaRPr lang="en-US" dirty="0"/>
          </a:p>
        </p:txBody>
      </p:sp>
    </p:spTree>
    <p:extLst>
      <p:ext uri="{BB962C8B-B14F-4D97-AF65-F5344CB8AC3E}">
        <p14:creationId xmlns:p14="http://schemas.microsoft.com/office/powerpoint/2010/main" val="4164595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t>
            </a:r>
            <a:r>
              <a:rPr lang="en-US" dirty="0" smtClean="0"/>
              <a:t>ig Data: what’s new for ethics?</a:t>
            </a:r>
            <a:endParaRPr lang="en-US" dirty="0"/>
          </a:p>
        </p:txBody>
      </p:sp>
      <p:sp>
        <p:nvSpPr>
          <p:cNvPr id="3" name="Content Placeholder 2"/>
          <p:cNvSpPr>
            <a:spLocks noGrp="1"/>
          </p:cNvSpPr>
          <p:nvPr>
            <p:ph idx="1"/>
          </p:nvPr>
        </p:nvSpPr>
        <p:spPr>
          <a:xfrm>
            <a:off x="457200" y="1600201"/>
            <a:ext cx="8229600" cy="1244600"/>
          </a:xfrm>
        </p:spPr>
        <p:txBody>
          <a:bodyPr>
            <a:normAutofit/>
          </a:bodyPr>
          <a:lstStyle/>
          <a:p>
            <a:pPr marL="0" indent="0">
              <a:buNone/>
            </a:pPr>
            <a:r>
              <a:rPr lang="en-US" dirty="0" smtClean="0"/>
              <a:t>major new questions revolving around free will and a loss of human agency:</a:t>
            </a:r>
          </a:p>
        </p:txBody>
      </p:sp>
      <p:sp>
        <p:nvSpPr>
          <p:cNvPr id="4" name="TextBox 3"/>
          <p:cNvSpPr txBox="1"/>
          <p:nvPr/>
        </p:nvSpPr>
        <p:spPr>
          <a:xfrm>
            <a:off x="0" y="2946400"/>
            <a:ext cx="6388100" cy="2554545"/>
          </a:xfrm>
          <a:prstGeom prst="rect">
            <a:avLst/>
          </a:prstGeom>
          <a:noFill/>
        </p:spPr>
        <p:txBody>
          <a:bodyPr wrap="square" rtlCol="0">
            <a:spAutoFit/>
          </a:bodyPr>
          <a:lstStyle/>
          <a:p>
            <a:pPr marL="457200" indent="-457200">
              <a:buFont typeface="Arial"/>
              <a:buChar char="•"/>
            </a:pPr>
            <a:r>
              <a:rPr lang="en-US" sz="3200" dirty="0" smtClean="0">
                <a:solidFill>
                  <a:srgbClr val="FFFFFF"/>
                </a:solidFill>
                <a:latin typeface="Helvetica Light"/>
                <a:cs typeface="Helvetica Light"/>
              </a:rPr>
              <a:t>new domains of action and knowledge </a:t>
            </a:r>
          </a:p>
          <a:p>
            <a:pPr marL="457200" indent="-457200">
              <a:buFont typeface="Arial"/>
              <a:buChar char="•"/>
            </a:pPr>
            <a:r>
              <a:rPr lang="en-US" sz="3200" dirty="0" smtClean="0">
                <a:solidFill>
                  <a:srgbClr val="FFFFFF"/>
                </a:solidFill>
                <a:latin typeface="Helvetica Light"/>
                <a:cs typeface="Helvetica Light"/>
              </a:rPr>
              <a:t>new accuracy in pinpointing individuals</a:t>
            </a:r>
          </a:p>
          <a:p>
            <a:pPr marL="457200" indent="-457200">
              <a:buFont typeface="Arial"/>
              <a:buChar char="•"/>
            </a:pPr>
            <a:r>
              <a:rPr lang="en-US" sz="3200" dirty="0" smtClean="0">
                <a:solidFill>
                  <a:srgbClr val="FFFFFF"/>
                </a:solidFill>
                <a:latin typeface="Helvetica Light"/>
                <a:cs typeface="Helvetica Light"/>
              </a:rPr>
              <a:t>new actors and new tools</a:t>
            </a:r>
            <a:endParaRPr lang="en-US" sz="3200" dirty="0">
              <a:solidFill>
                <a:srgbClr val="FFFFFF"/>
              </a:solidFill>
              <a:latin typeface="Helvetica Light"/>
              <a:cs typeface="Helvetica Light"/>
            </a:endParaRPr>
          </a:p>
        </p:txBody>
      </p:sp>
      <p:sp>
        <p:nvSpPr>
          <p:cNvPr id="6" name="Footer Placeholder 5"/>
          <p:cNvSpPr>
            <a:spLocks noGrp="1"/>
          </p:cNvSpPr>
          <p:nvPr>
            <p:ph type="ftr" sz="quarter" idx="11"/>
          </p:nvPr>
        </p:nvSpPr>
        <p:spPr/>
        <p:txBody>
          <a:bodyPr/>
          <a:lstStyle/>
          <a:p>
            <a:r>
              <a:rPr lang="en-US" smtClean="0"/>
              <a:t>@JoshCowls | KDD@Bloomberg | 8|24|14</a:t>
            </a:r>
            <a:endParaRPr lang="en-US"/>
          </a:p>
        </p:txBody>
      </p:sp>
      <p:pic>
        <p:nvPicPr>
          <p:cNvPr id="7" name="Picture 6"/>
          <p:cNvPicPr>
            <a:picLocks noChangeAspect="1"/>
          </p:cNvPicPr>
          <p:nvPr/>
        </p:nvPicPr>
        <p:blipFill>
          <a:blip r:embed="rId2"/>
          <a:stretch>
            <a:fillRect/>
          </a:stretch>
        </p:blipFill>
        <p:spPr>
          <a:xfrm>
            <a:off x="6876256" y="4509120"/>
            <a:ext cx="557427" cy="1289050"/>
          </a:xfrm>
          <a:prstGeom prst="rect">
            <a:avLst/>
          </a:prstGeom>
        </p:spPr>
      </p:pic>
      <p:pic>
        <p:nvPicPr>
          <p:cNvPr id="10" name="Picture 9" descr="Screen Shot 2014-08-23 at 23.20.23.png"/>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23091" b="84182" l="26986" r="78493"/>
                    </a14:imgEffect>
                  </a14:imgLayer>
                </a14:imgProps>
              </a:ext>
              <a:ext uri="{28A0092B-C50C-407E-A947-70E740481C1C}">
                <a14:useLocalDpi xmlns:a14="http://schemas.microsoft.com/office/drawing/2010/main"/>
              </a:ext>
            </a:extLst>
          </a:blip>
          <a:srcRect l="20548" t="15455" r="15069" b="8182"/>
          <a:stretch/>
        </p:blipFill>
        <p:spPr>
          <a:xfrm>
            <a:off x="6588224" y="3284984"/>
            <a:ext cx="1193800" cy="1066800"/>
          </a:xfrm>
          <a:prstGeom prst="rect">
            <a:avLst/>
          </a:prstGeom>
        </p:spPr>
      </p:pic>
    </p:spTree>
    <p:extLst>
      <p:ext uri="{BB962C8B-B14F-4D97-AF65-F5344CB8AC3E}">
        <p14:creationId xmlns:p14="http://schemas.microsoft.com/office/powerpoint/2010/main" val="200055321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Big Data for Social Good in a developing country perspective</a:t>
            </a:r>
            <a:endParaRPr lang="en-US" dirty="0"/>
          </a:p>
        </p:txBody>
      </p:sp>
      <p:pic>
        <p:nvPicPr>
          <p:cNvPr id="4" name="Picture 3" descr="Screen Shot 2014-12-07 at 21.06.23.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76056" y="4725144"/>
            <a:ext cx="3518072" cy="1728192"/>
          </a:xfrm>
          <a:prstGeom prst="rect">
            <a:avLst/>
          </a:prstGeom>
        </p:spPr>
      </p:pic>
      <p:pic>
        <p:nvPicPr>
          <p:cNvPr id="5" name="Picture 4" descr="Screen Shot 2014-12-07 at 21.07.19.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2" y="2708920"/>
            <a:ext cx="3744416" cy="1814654"/>
          </a:xfrm>
          <a:prstGeom prst="rect">
            <a:avLst/>
          </a:prstGeom>
        </p:spPr>
      </p:pic>
      <p:sp>
        <p:nvSpPr>
          <p:cNvPr id="6" name="TextBox 5"/>
          <p:cNvSpPr txBox="1"/>
          <p:nvPr/>
        </p:nvSpPr>
        <p:spPr>
          <a:xfrm>
            <a:off x="1187624" y="1772816"/>
            <a:ext cx="6696744" cy="830997"/>
          </a:xfrm>
          <a:prstGeom prst="rect">
            <a:avLst/>
          </a:prstGeom>
          <a:noFill/>
        </p:spPr>
        <p:txBody>
          <a:bodyPr wrap="square" rtlCol="0">
            <a:spAutoFit/>
          </a:bodyPr>
          <a:lstStyle/>
          <a:p>
            <a:pPr algn="ctr"/>
            <a:r>
              <a:rPr lang="en-US" sz="2400" dirty="0" smtClean="0">
                <a:solidFill>
                  <a:srgbClr val="FFFFFF"/>
                </a:solidFill>
              </a:rPr>
              <a:t>Big data is used both for exposing the powerful and protecting the powerless</a:t>
            </a:r>
            <a:endParaRPr lang="en-US" sz="2400" dirty="0">
              <a:solidFill>
                <a:srgbClr val="FFFFFF"/>
              </a:solidFill>
            </a:endParaRPr>
          </a:p>
        </p:txBody>
      </p:sp>
      <p:sp>
        <p:nvSpPr>
          <p:cNvPr id="7" name="TextBox 6"/>
          <p:cNvSpPr txBox="1"/>
          <p:nvPr/>
        </p:nvSpPr>
        <p:spPr>
          <a:xfrm>
            <a:off x="5220072" y="3212976"/>
            <a:ext cx="3923928" cy="646331"/>
          </a:xfrm>
          <a:prstGeom prst="rect">
            <a:avLst/>
          </a:prstGeom>
          <a:noFill/>
        </p:spPr>
        <p:txBody>
          <a:bodyPr wrap="square" rtlCol="0">
            <a:spAutoFit/>
          </a:bodyPr>
          <a:lstStyle/>
          <a:p>
            <a:r>
              <a:rPr lang="en-US" dirty="0" err="1" smtClean="0">
                <a:solidFill>
                  <a:srgbClr val="FFFFFF"/>
                </a:solidFill>
              </a:rPr>
              <a:t>Chequeado</a:t>
            </a:r>
            <a:r>
              <a:rPr lang="en-US" dirty="0" smtClean="0">
                <a:solidFill>
                  <a:srgbClr val="FFFFFF"/>
                </a:solidFill>
              </a:rPr>
              <a:t>: online fact checking of politicians in in Argentina </a:t>
            </a:r>
            <a:endParaRPr lang="en-US" dirty="0">
              <a:solidFill>
                <a:srgbClr val="FFFFFF"/>
              </a:solidFill>
            </a:endParaRPr>
          </a:p>
        </p:txBody>
      </p:sp>
      <p:sp>
        <p:nvSpPr>
          <p:cNvPr id="8" name="TextBox 7"/>
          <p:cNvSpPr txBox="1"/>
          <p:nvPr/>
        </p:nvSpPr>
        <p:spPr>
          <a:xfrm>
            <a:off x="1043608" y="5013176"/>
            <a:ext cx="3456384" cy="923330"/>
          </a:xfrm>
          <a:prstGeom prst="rect">
            <a:avLst/>
          </a:prstGeom>
          <a:noFill/>
        </p:spPr>
        <p:txBody>
          <a:bodyPr wrap="square" rtlCol="0">
            <a:spAutoFit/>
          </a:bodyPr>
          <a:lstStyle/>
          <a:p>
            <a:r>
              <a:rPr lang="en-US" dirty="0" smtClean="0">
                <a:solidFill>
                  <a:srgbClr val="FFFFFF"/>
                </a:solidFill>
              </a:rPr>
              <a:t>Me and My Shadow (Tactical Technology): raising awareness of data sovereignty and surveillance</a:t>
            </a:r>
            <a:endParaRPr lang="en-US" dirty="0">
              <a:solidFill>
                <a:srgbClr val="FFFFFF"/>
              </a:solidFill>
            </a:endParaRPr>
          </a:p>
        </p:txBody>
      </p:sp>
    </p:spTree>
    <p:extLst>
      <p:ext uri="{BB962C8B-B14F-4D97-AF65-F5344CB8AC3E}">
        <p14:creationId xmlns:p14="http://schemas.microsoft.com/office/powerpoint/2010/main" val="2474241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and commercial uses</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r>
              <a:rPr lang="en-US" dirty="0" smtClean="0"/>
              <a:t>Links between academic and commercial bodies are blurring</a:t>
            </a:r>
          </a:p>
          <a:p>
            <a:r>
              <a:rPr lang="en-US" dirty="0" smtClean="0"/>
              <a:t>But academia and business are different:</a:t>
            </a:r>
          </a:p>
          <a:p>
            <a:pPr lvl="1">
              <a:buFont typeface="Courier New"/>
              <a:buChar char="o"/>
            </a:pPr>
            <a:r>
              <a:rPr lang="en-US" dirty="0" smtClean="0"/>
              <a:t>Approach: broad</a:t>
            </a:r>
            <a:r>
              <a:rPr lang="en-US" dirty="0"/>
              <a:t>/abstract </a:t>
            </a:r>
            <a:r>
              <a:rPr lang="en-US" dirty="0" err="1"/>
              <a:t>vs</a:t>
            </a:r>
            <a:r>
              <a:rPr lang="en-US" dirty="0"/>
              <a:t> narrow/</a:t>
            </a:r>
            <a:r>
              <a:rPr lang="en-US" dirty="0" smtClean="0"/>
              <a:t>focused</a:t>
            </a:r>
            <a:endParaRPr lang="en-US" dirty="0"/>
          </a:p>
          <a:p>
            <a:pPr lvl="1">
              <a:buFont typeface="Courier New"/>
              <a:buChar char="o"/>
            </a:pPr>
            <a:r>
              <a:rPr lang="en-US" dirty="0" smtClean="0"/>
              <a:t>Purpose: explanatory </a:t>
            </a:r>
            <a:r>
              <a:rPr lang="en-US" dirty="0" err="1"/>
              <a:t>vs</a:t>
            </a:r>
            <a:r>
              <a:rPr lang="en-US" dirty="0"/>
              <a:t> </a:t>
            </a:r>
            <a:r>
              <a:rPr lang="en-US" dirty="0" smtClean="0"/>
              <a:t>instrumental</a:t>
            </a:r>
          </a:p>
          <a:p>
            <a:pPr lvl="1">
              <a:buFont typeface="Courier New"/>
              <a:buChar char="o"/>
            </a:pPr>
            <a:r>
              <a:rPr lang="en-US" dirty="0" smtClean="0"/>
              <a:t>People as: social </a:t>
            </a:r>
            <a:r>
              <a:rPr lang="en-US" dirty="0"/>
              <a:t>actors </a:t>
            </a:r>
            <a:r>
              <a:rPr lang="en-US" dirty="0" err="1"/>
              <a:t>vs</a:t>
            </a:r>
            <a:r>
              <a:rPr lang="en-US" dirty="0"/>
              <a:t> consumers/</a:t>
            </a:r>
            <a:r>
              <a:rPr lang="en-US" dirty="0" smtClean="0"/>
              <a:t>voters...</a:t>
            </a:r>
            <a:endParaRPr lang="en-US" dirty="0"/>
          </a:p>
          <a:p>
            <a:endParaRPr lang="en-US" dirty="0" smtClean="0"/>
          </a:p>
        </p:txBody>
      </p:sp>
    </p:spTree>
    <p:extLst>
      <p:ext uri="{BB962C8B-B14F-4D97-AF65-F5344CB8AC3E}">
        <p14:creationId xmlns:p14="http://schemas.microsoft.com/office/powerpoint/2010/main" val="1569165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for ethics</a:t>
            </a:r>
            <a:endParaRPr lang="en-US" dirty="0"/>
          </a:p>
        </p:txBody>
      </p:sp>
      <p:sp>
        <p:nvSpPr>
          <p:cNvPr id="3" name="Content Placeholder 2"/>
          <p:cNvSpPr>
            <a:spLocks noGrp="1"/>
          </p:cNvSpPr>
          <p:nvPr>
            <p:ph idx="1"/>
          </p:nvPr>
        </p:nvSpPr>
        <p:spPr/>
        <p:txBody>
          <a:bodyPr/>
          <a:lstStyle/>
          <a:p>
            <a:r>
              <a:rPr lang="en-US" dirty="0" smtClean="0"/>
              <a:t>Use of academic tools, e.g. IRBs</a:t>
            </a:r>
          </a:p>
          <a:p>
            <a:r>
              <a:rPr lang="en-US" dirty="0" smtClean="0"/>
              <a:t>Improve public awareness of data use and abuse</a:t>
            </a:r>
          </a:p>
          <a:p>
            <a:r>
              <a:rPr lang="en-US" dirty="0" smtClean="0"/>
              <a:t>Greater understanding of context of data creation (data versus ‘</a:t>
            </a:r>
            <a:r>
              <a:rPr lang="en-US" dirty="0" err="1" smtClean="0"/>
              <a:t>capta</a:t>
            </a:r>
            <a:r>
              <a:rPr lang="en-US" dirty="0" smtClean="0"/>
              <a:t>’)</a:t>
            </a:r>
            <a:endParaRPr lang="en-US" dirty="0"/>
          </a:p>
        </p:txBody>
      </p:sp>
    </p:spTree>
    <p:extLst>
      <p:ext uri="{BB962C8B-B14F-4D97-AF65-F5344CB8AC3E}">
        <p14:creationId xmlns:p14="http://schemas.microsoft.com/office/powerpoint/2010/main" val="7089775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Big data introduces numerous challenges to everyone who captures, stores and uses it</a:t>
            </a:r>
          </a:p>
          <a:p>
            <a:r>
              <a:rPr lang="en-US" dirty="0" smtClean="0"/>
              <a:t>These challenges are as diverse as the data itself: practical, epistemological, ethical</a:t>
            </a:r>
          </a:p>
          <a:p>
            <a:r>
              <a:rPr lang="en-US" dirty="0" smtClean="0"/>
              <a:t>No silver bullet – but greater awareness by data collectors and data subjects may act as best safeguard</a:t>
            </a:r>
            <a:endParaRPr lang="en-US" dirty="0"/>
          </a:p>
        </p:txBody>
      </p:sp>
    </p:spTree>
    <p:extLst>
      <p:ext uri="{BB962C8B-B14F-4D97-AF65-F5344CB8AC3E}">
        <p14:creationId xmlns:p14="http://schemas.microsoft.com/office/powerpoint/2010/main" val="41639823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Paper references/unanswered questions:</a:t>
            </a:r>
          </a:p>
          <a:p>
            <a:pPr lvl="1"/>
            <a:r>
              <a:rPr lang="en-US" dirty="0" err="1"/>
              <a:t>j</a:t>
            </a:r>
            <a:r>
              <a:rPr lang="en-US" dirty="0" err="1" smtClean="0"/>
              <a:t>osh.cowls@oii.ox.ac.uk</a:t>
            </a:r>
            <a:endParaRPr lang="en-US" dirty="0" smtClean="0"/>
          </a:p>
          <a:p>
            <a:pPr lvl="1"/>
            <a:r>
              <a:rPr lang="en-US" dirty="0" smtClean="0"/>
              <a:t>@</a:t>
            </a:r>
            <a:r>
              <a:rPr lang="en-US" dirty="0" err="1" smtClean="0"/>
              <a:t>JoshCowls</a:t>
            </a:r>
            <a:endParaRPr lang="en-US" dirty="0"/>
          </a:p>
        </p:txBody>
      </p:sp>
    </p:spTree>
    <p:extLst>
      <p:ext uri="{BB962C8B-B14F-4D97-AF65-F5344CB8AC3E}">
        <p14:creationId xmlns:p14="http://schemas.microsoft.com/office/powerpoint/2010/main" val="1863159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Big Data</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79967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6778" y="499534"/>
            <a:ext cx="8283222" cy="5016758"/>
          </a:xfrm>
          <a:prstGeom prst="rect">
            <a:avLst/>
          </a:prstGeom>
        </p:spPr>
        <p:txBody>
          <a:bodyPr wrap="square">
            <a:spAutoFit/>
          </a:bodyPr>
          <a:lstStyle/>
          <a:p>
            <a:r>
              <a:rPr lang="en-US" sz="2800" dirty="0" smtClean="0">
                <a:solidFill>
                  <a:schemeClr val="tx2">
                    <a:lumMod val="40000"/>
                    <a:lumOff val="60000"/>
                  </a:schemeClr>
                </a:solidFill>
              </a:rPr>
              <a:t>Big Data: our definition</a:t>
            </a:r>
          </a:p>
          <a:p>
            <a:endParaRPr lang="en-US" sz="2800" dirty="0" smtClean="0">
              <a:solidFill>
                <a:prstClr val="white"/>
              </a:solidFill>
            </a:endParaRPr>
          </a:p>
          <a:p>
            <a:pPr marL="533400"/>
            <a:r>
              <a:rPr lang="en-US" sz="3600" dirty="0" smtClean="0">
                <a:solidFill>
                  <a:prstClr val="white"/>
                </a:solidFill>
              </a:rPr>
              <a:t>Big data are data that are </a:t>
            </a:r>
            <a:r>
              <a:rPr lang="en-US" sz="3600" b="1" i="1" dirty="0" smtClean="0">
                <a:solidFill>
                  <a:srgbClr val="8EB4E3"/>
                </a:solidFill>
              </a:rPr>
              <a:t>unprecedented in scale and scope in relation to a given phenomenon</a:t>
            </a:r>
            <a:r>
              <a:rPr lang="en-US" sz="3600" dirty="0" smtClean="0">
                <a:solidFill>
                  <a:srgbClr val="8EB4E3"/>
                </a:solidFill>
              </a:rPr>
              <a:t>.</a:t>
            </a:r>
            <a:r>
              <a:rPr lang="en-US" sz="3600" dirty="0" smtClean="0">
                <a:solidFill>
                  <a:srgbClr val="F3DE74"/>
                </a:solidFill>
              </a:rPr>
              <a:t> </a:t>
            </a:r>
          </a:p>
          <a:p>
            <a:pPr marL="533400"/>
            <a:endParaRPr lang="en-US" sz="3600" dirty="0" smtClean="0">
              <a:solidFill>
                <a:prstClr val="white"/>
              </a:solidFill>
            </a:endParaRPr>
          </a:p>
          <a:p>
            <a:pPr marL="533400"/>
            <a:r>
              <a:rPr lang="en-US" sz="2800" dirty="0" smtClean="0">
                <a:solidFill>
                  <a:prstClr val="white"/>
                </a:solidFill>
              </a:rPr>
              <a:t>They are often streams of data (rather than fixed datasets), accumulating large volumes, often at high velocity.</a:t>
            </a:r>
          </a:p>
          <a:p>
            <a:endParaRPr lang="en-GB" sz="3600" dirty="0">
              <a:solidFill>
                <a:prstClr val="white"/>
              </a:solidFill>
            </a:endParaRPr>
          </a:p>
        </p:txBody>
      </p:sp>
    </p:spTree>
    <p:extLst>
      <p:ext uri="{BB962C8B-B14F-4D97-AF65-F5344CB8AC3E}">
        <p14:creationId xmlns:p14="http://schemas.microsoft.com/office/powerpoint/2010/main" val="39357714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6778" y="499534"/>
            <a:ext cx="8283222" cy="4647427"/>
          </a:xfrm>
          <a:prstGeom prst="rect">
            <a:avLst/>
          </a:prstGeom>
        </p:spPr>
        <p:txBody>
          <a:bodyPr wrap="square">
            <a:spAutoFit/>
          </a:bodyPr>
          <a:lstStyle/>
          <a:p>
            <a:r>
              <a:rPr lang="en-US" sz="2800" dirty="0" smtClean="0">
                <a:solidFill>
                  <a:schemeClr val="tx2">
                    <a:lumMod val="40000"/>
                    <a:lumOff val="60000"/>
                  </a:schemeClr>
                </a:solidFill>
              </a:rPr>
              <a:t>Big Data: other definitions</a:t>
            </a:r>
          </a:p>
          <a:p>
            <a:endParaRPr lang="en-US" sz="2800" dirty="0" smtClean="0">
              <a:solidFill>
                <a:prstClr val="white"/>
              </a:solidFill>
            </a:endParaRPr>
          </a:p>
          <a:p>
            <a:pPr marL="990600" indent="-457200">
              <a:buFont typeface="Arial"/>
              <a:buChar char="•"/>
            </a:pPr>
            <a:r>
              <a:rPr lang="en-US" sz="2800" dirty="0" smtClean="0">
                <a:solidFill>
                  <a:prstClr val="white"/>
                </a:solidFill>
              </a:rPr>
              <a:t>‘Transactional’ (</a:t>
            </a:r>
            <a:r>
              <a:rPr lang="en-US" sz="2800" dirty="0" err="1" smtClean="0">
                <a:solidFill>
                  <a:prstClr val="white"/>
                </a:solidFill>
              </a:rPr>
              <a:t>Margetts</a:t>
            </a:r>
            <a:r>
              <a:rPr lang="en-US" sz="2800" dirty="0" smtClean="0">
                <a:solidFill>
                  <a:prstClr val="white"/>
                </a:solidFill>
              </a:rPr>
              <a:t> et al)</a:t>
            </a:r>
          </a:p>
          <a:p>
            <a:pPr marL="990600" indent="-457200">
              <a:buFont typeface="Arial"/>
              <a:buChar char="•"/>
            </a:pPr>
            <a:r>
              <a:rPr lang="en-US" sz="2800" dirty="0" smtClean="0">
                <a:solidFill>
                  <a:prstClr val="white"/>
                </a:solidFill>
              </a:rPr>
              <a:t>‘Things that one can do at a large scale that cannot be done at a smaller one’ (Mayer-</a:t>
            </a:r>
            <a:r>
              <a:rPr lang="en-US" sz="2800" dirty="0" err="1" smtClean="0">
                <a:solidFill>
                  <a:prstClr val="white"/>
                </a:solidFill>
              </a:rPr>
              <a:t>Shonberger</a:t>
            </a:r>
            <a:r>
              <a:rPr lang="en-US" sz="2800" dirty="0" smtClean="0">
                <a:solidFill>
                  <a:prstClr val="white"/>
                </a:solidFill>
              </a:rPr>
              <a:t> and </a:t>
            </a:r>
            <a:r>
              <a:rPr lang="en-US" sz="2800" dirty="0" err="1" smtClean="0">
                <a:solidFill>
                  <a:prstClr val="white"/>
                </a:solidFill>
              </a:rPr>
              <a:t>Cukier</a:t>
            </a:r>
            <a:r>
              <a:rPr lang="en-US" sz="2800" dirty="0" smtClean="0">
                <a:solidFill>
                  <a:prstClr val="white"/>
                </a:solidFill>
              </a:rPr>
              <a:t>)</a:t>
            </a:r>
          </a:p>
          <a:p>
            <a:pPr marL="990600" indent="-457200">
              <a:buFont typeface="Arial"/>
              <a:buChar char="•"/>
            </a:pPr>
            <a:r>
              <a:rPr lang="en-US" sz="2800" dirty="0" smtClean="0">
                <a:solidFill>
                  <a:prstClr val="white"/>
                </a:solidFill>
              </a:rPr>
              <a:t>The ‘3 </a:t>
            </a:r>
            <a:r>
              <a:rPr lang="en-US" sz="2800" dirty="0" err="1" smtClean="0">
                <a:solidFill>
                  <a:prstClr val="white"/>
                </a:solidFill>
              </a:rPr>
              <a:t>Vs</a:t>
            </a:r>
            <a:r>
              <a:rPr lang="en-US" sz="2800" dirty="0" smtClean="0">
                <a:solidFill>
                  <a:prstClr val="white"/>
                </a:solidFill>
              </a:rPr>
              <a:t>’: volume, velocity, variety – but also veracity, </a:t>
            </a:r>
            <a:r>
              <a:rPr lang="en-US" sz="2800" dirty="0" err="1" smtClean="0">
                <a:solidFill>
                  <a:prstClr val="white"/>
                </a:solidFill>
              </a:rPr>
              <a:t>visualisability</a:t>
            </a:r>
            <a:r>
              <a:rPr lang="en-US" sz="2800" dirty="0" smtClean="0">
                <a:solidFill>
                  <a:prstClr val="white"/>
                </a:solidFill>
              </a:rPr>
              <a:t>? (Gartner)</a:t>
            </a:r>
          </a:p>
          <a:p>
            <a:pPr marL="533400"/>
            <a:endParaRPr lang="en-US" sz="3600" dirty="0" smtClean="0">
              <a:solidFill>
                <a:prstClr val="white"/>
              </a:solidFill>
            </a:endParaRPr>
          </a:p>
          <a:p>
            <a:endParaRPr lang="en-GB" sz="3600" dirty="0">
              <a:solidFill>
                <a:prstClr val="white"/>
              </a:solidFill>
            </a:endParaRPr>
          </a:p>
        </p:txBody>
      </p:sp>
    </p:spTree>
    <p:extLst>
      <p:ext uri="{BB962C8B-B14F-4D97-AF65-F5344CB8AC3E}">
        <p14:creationId xmlns:p14="http://schemas.microsoft.com/office/powerpoint/2010/main" val="19622881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6778" y="499534"/>
            <a:ext cx="8283222" cy="2677656"/>
          </a:xfrm>
          <a:prstGeom prst="rect">
            <a:avLst/>
          </a:prstGeom>
        </p:spPr>
        <p:txBody>
          <a:bodyPr wrap="square">
            <a:spAutoFit/>
          </a:bodyPr>
          <a:lstStyle/>
          <a:p>
            <a:r>
              <a:rPr lang="en-US" sz="2800" dirty="0" smtClean="0">
                <a:solidFill>
                  <a:schemeClr val="tx2">
                    <a:lumMod val="40000"/>
                    <a:lumOff val="60000"/>
                  </a:schemeClr>
                </a:solidFill>
              </a:rPr>
              <a:t>... what </a:t>
            </a:r>
            <a:r>
              <a:rPr lang="en-US" sz="2800" dirty="0">
                <a:solidFill>
                  <a:schemeClr val="tx2">
                    <a:lumMod val="40000"/>
                    <a:lumOff val="60000"/>
                  </a:schemeClr>
                </a:solidFill>
              </a:rPr>
              <a:t>B</a:t>
            </a:r>
            <a:r>
              <a:rPr lang="en-US" sz="2800" dirty="0" smtClean="0">
                <a:solidFill>
                  <a:schemeClr val="tx2">
                    <a:lumMod val="40000"/>
                    <a:lumOff val="60000"/>
                  </a:schemeClr>
                </a:solidFill>
              </a:rPr>
              <a:t>ig Data isn’t</a:t>
            </a:r>
          </a:p>
          <a:p>
            <a:endParaRPr lang="en-US" sz="2800" dirty="0" smtClean="0">
              <a:solidFill>
                <a:prstClr val="white"/>
              </a:solidFill>
            </a:endParaRPr>
          </a:p>
          <a:p>
            <a:pPr marL="990600" indent="-457200">
              <a:buFont typeface="Arial"/>
              <a:buChar char="•"/>
            </a:pPr>
            <a:r>
              <a:rPr lang="en-US" sz="2800" dirty="0" smtClean="0">
                <a:solidFill>
                  <a:prstClr val="white"/>
                </a:solidFill>
              </a:rPr>
              <a:t>A </a:t>
            </a:r>
            <a:r>
              <a:rPr lang="en-US" sz="2800" dirty="0" err="1" smtClean="0">
                <a:solidFill>
                  <a:prstClr val="white"/>
                </a:solidFill>
              </a:rPr>
              <a:t>generalisable</a:t>
            </a:r>
            <a:r>
              <a:rPr lang="en-US" sz="2800" dirty="0" smtClean="0">
                <a:solidFill>
                  <a:prstClr val="white"/>
                </a:solidFill>
              </a:rPr>
              <a:t>, quantifiable ‘amount’ of data</a:t>
            </a:r>
          </a:p>
          <a:p>
            <a:pPr marL="990600" indent="-457200">
              <a:buFont typeface="Arial"/>
              <a:buChar char="•"/>
            </a:pPr>
            <a:r>
              <a:rPr lang="en-US" sz="2800" dirty="0" smtClean="0">
                <a:solidFill>
                  <a:prstClr val="white"/>
                </a:solidFill>
              </a:rPr>
              <a:t>A race to the top (Mutually </a:t>
            </a:r>
            <a:r>
              <a:rPr lang="en-US" sz="2800" dirty="0">
                <a:solidFill>
                  <a:prstClr val="white"/>
                </a:solidFill>
              </a:rPr>
              <a:t>A</a:t>
            </a:r>
            <a:r>
              <a:rPr lang="en-US" sz="2800" dirty="0" smtClean="0">
                <a:solidFill>
                  <a:prstClr val="white"/>
                </a:solidFill>
              </a:rPr>
              <a:t>ssured Distraction)</a:t>
            </a:r>
          </a:p>
          <a:p>
            <a:pPr marL="990600" indent="-457200">
              <a:buFont typeface="Arial"/>
              <a:buChar char="•"/>
            </a:pPr>
            <a:r>
              <a:rPr lang="en-US" sz="2800" dirty="0" smtClean="0">
                <a:solidFill>
                  <a:prstClr val="white"/>
                </a:solidFill>
              </a:rPr>
              <a:t>The same for every discipline, field or sector</a:t>
            </a:r>
          </a:p>
          <a:p>
            <a:pPr marL="990600" indent="-457200">
              <a:buFont typeface="Arial"/>
              <a:buChar char="•"/>
            </a:pPr>
            <a:endParaRPr lang="en-US" sz="2800" dirty="0">
              <a:solidFill>
                <a:prstClr val="white"/>
              </a:solidFill>
            </a:endParaRPr>
          </a:p>
        </p:txBody>
      </p:sp>
    </p:spTree>
    <p:extLst>
      <p:ext uri="{BB962C8B-B14F-4D97-AF65-F5344CB8AC3E}">
        <p14:creationId xmlns:p14="http://schemas.microsoft.com/office/powerpoint/2010/main" val="14981462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6778" y="499534"/>
            <a:ext cx="8283222" cy="2246769"/>
          </a:xfrm>
          <a:prstGeom prst="rect">
            <a:avLst/>
          </a:prstGeom>
        </p:spPr>
        <p:txBody>
          <a:bodyPr wrap="square">
            <a:spAutoFit/>
          </a:bodyPr>
          <a:lstStyle/>
          <a:p>
            <a:r>
              <a:rPr lang="en-US" sz="2800" dirty="0" smtClean="0">
                <a:solidFill>
                  <a:schemeClr val="tx2">
                    <a:lumMod val="40000"/>
                    <a:lumOff val="60000"/>
                  </a:schemeClr>
                </a:solidFill>
              </a:rPr>
              <a:t>A more workable definition</a:t>
            </a:r>
          </a:p>
          <a:p>
            <a:endParaRPr lang="en-US" sz="2800" dirty="0" smtClean="0">
              <a:solidFill>
                <a:prstClr val="white"/>
              </a:solidFill>
            </a:endParaRPr>
          </a:p>
          <a:p>
            <a:pPr marL="990600" indent="-457200">
              <a:buFont typeface="Arial"/>
              <a:buChar char="•"/>
            </a:pPr>
            <a:r>
              <a:rPr lang="en-US" sz="2800" dirty="0" smtClean="0">
                <a:solidFill>
                  <a:prstClr val="white"/>
                </a:solidFill>
              </a:rPr>
              <a:t>The Big Data phenomenon might be less about what the dataset is and more about how we work with it</a:t>
            </a:r>
            <a:endParaRPr lang="en-GB" sz="3600" dirty="0">
              <a:solidFill>
                <a:prstClr val="white"/>
              </a:solidFill>
            </a:endParaRPr>
          </a:p>
        </p:txBody>
      </p:sp>
    </p:spTree>
    <p:extLst>
      <p:ext uri="{BB962C8B-B14F-4D97-AF65-F5344CB8AC3E}">
        <p14:creationId xmlns:p14="http://schemas.microsoft.com/office/powerpoint/2010/main" val="5461052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1419</TotalTime>
  <Words>2369</Words>
  <Application>Microsoft Macintosh PowerPoint</Application>
  <PresentationFormat>Présentation à l'écran (4:3)</PresentationFormat>
  <Paragraphs>221</Paragraphs>
  <Slides>48</Slides>
  <Notes>2</Notes>
  <HiddenSlides>0</HiddenSlides>
  <MMClips>0</MMClips>
  <ScaleCrop>false</ScaleCrop>
  <HeadingPairs>
    <vt:vector size="4" baseType="variant">
      <vt:variant>
        <vt:lpstr>Thème</vt:lpstr>
      </vt:variant>
      <vt:variant>
        <vt:i4>1</vt:i4>
      </vt:variant>
      <vt:variant>
        <vt:lpstr>Titres des diapositives</vt:lpstr>
      </vt:variant>
      <vt:variant>
        <vt:i4>48</vt:i4>
      </vt:variant>
    </vt:vector>
  </HeadingPairs>
  <TitlesOfParts>
    <vt:vector size="49" baseType="lpstr">
      <vt:lpstr>Office Theme</vt:lpstr>
      <vt:lpstr>The Big Data Revolution for the Human and Political Sciences</vt:lpstr>
      <vt:lpstr>Overview</vt:lpstr>
      <vt:lpstr>Background</vt:lpstr>
      <vt:lpstr>Accessing and Using Big Data to Advance Social Science Knowledge</vt:lpstr>
      <vt:lpstr>Defining Big Data</vt:lpstr>
      <vt:lpstr>Présentation PowerPoint</vt:lpstr>
      <vt:lpstr>Présentation PowerPoint</vt:lpstr>
      <vt:lpstr>Présentation PowerPoint</vt:lpstr>
      <vt:lpstr>Présentation PowerPoint</vt:lpstr>
      <vt:lpstr>Three challenges of using big data</vt:lpstr>
      <vt:lpstr>Three challenges of using big data</vt:lpstr>
      <vt:lpstr>The practical challenge</vt:lpstr>
      <vt:lpstr>The Big Data skills gap</vt:lpstr>
      <vt:lpstr>The Big Data skills gap</vt:lpstr>
      <vt:lpstr>The Big Data skills gap- Burrows</vt:lpstr>
      <vt:lpstr>But the skills gap runs both ways...</vt:lpstr>
      <vt:lpstr>Présentation PowerPoint</vt:lpstr>
      <vt:lpstr>Présentation PowerPoint</vt:lpstr>
      <vt:lpstr>Présentation PowerPoint</vt:lpstr>
      <vt:lpstr>The Growth Of Teams</vt:lpstr>
      <vt:lpstr>Combining technical and critical research: the case of web archives</vt:lpstr>
      <vt:lpstr>Humanities research questions include...</vt:lpstr>
      <vt:lpstr>Addressing the practical challenges</vt:lpstr>
      <vt:lpstr>Three challenges of using big data</vt:lpstr>
      <vt:lpstr>The epistemological challenge</vt:lpstr>
      <vt:lpstr>Forgetting causation?</vt:lpstr>
      <vt:lpstr>Forgetting causation?</vt:lpstr>
      <vt:lpstr>Forgetting causation?</vt:lpstr>
      <vt:lpstr>Forgetting causation?</vt:lpstr>
      <vt:lpstr>Grappling with unique big data challenges: the case of public opinion</vt:lpstr>
      <vt:lpstr>Utility of big data approaches</vt:lpstr>
      <vt:lpstr>But difficulties remain…</vt:lpstr>
      <vt:lpstr>The challenge of representativeness</vt:lpstr>
      <vt:lpstr>The challenge of reliability</vt:lpstr>
      <vt:lpstr>The challenge of replicability</vt:lpstr>
      <vt:lpstr>… and the implications aren’t just academic</vt:lpstr>
      <vt:lpstr>… and the implications aren’t just academic</vt:lpstr>
      <vt:lpstr>Recommendation: understanding the context of data</vt:lpstr>
      <vt:lpstr>Recommendation: understanding the context of data</vt:lpstr>
      <vt:lpstr>Recommendation: understanding the context of data</vt:lpstr>
      <vt:lpstr>Three challenges of using big data</vt:lpstr>
      <vt:lpstr>The ethical challenge</vt:lpstr>
      <vt:lpstr>Big Data: what’s new for ethics?</vt:lpstr>
      <vt:lpstr>Using Big Data for Social Good in a developing country perspective</vt:lpstr>
      <vt:lpstr>Academic and commercial uses</vt:lpstr>
      <vt:lpstr>Recommendations for ethics</vt:lpstr>
      <vt:lpstr>Conclusions</vt:lpstr>
      <vt:lpstr>Présentation PowerPoint</vt:lpstr>
    </vt:vector>
  </TitlesOfParts>
  <Company>Oxford Internet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Cowls</dc:creator>
  <cp:lastModifiedBy>Javier Espinosa</cp:lastModifiedBy>
  <cp:revision>25</cp:revision>
  <dcterms:created xsi:type="dcterms:W3CDTF">2014-11-27T14:33:33Z</dcterms:created>
  <dcterms:modified xsi:type="dcterms:W3CDTF">2014-12-08T23:18:46Z</dcterms:modified>
</cp:coreProperties>
</file>