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31"/>
  </p:notesMasterIdLst>
  <p:handoutMasterIdLst>
    <p:handoutMasterId r:id="rId32"/>
  </p:handoutMasterIdLst>
  <p:sldIdLst>
    <p:sldId id="501" r:id="rId3"/>
    <p:sldId id="668" r:id="rId4"/>
    <p:sldId id="684" r:id="rId5"/>
    <p:sldId id="674" r:id="rId6"/>
    <p:sldId id="675" r:id="rId7"/>
    <p:sldId id="676" r:id="rId8"/>
    <p:sldId id="677" r:id="rId9"/>
    <p:sldId id="664" r:id="rId10"/>
    <p:sldId id="624" r:id="rId11"/>
    <p:sldId id="631" r:id="rId12"/>
    <p:sldId id="650" r:id="rId13"/>
    <p:sldId id="658" r:id="rId14"/>
    <p:sldId id="571" r:id="rId15"/>
    <p:sldId id="573" r:id="rId16"/>
    <p:sldId id="574" r:id="rId17"/>
    <p:sldId id="575" r:id="rId18"/>
    <p:sldId id="600" r:id="rId19"/>
    <p:sldId id="601" r:id="rId20"/>
    <p:sldId id="602" r:id="rId21"/>
    <p:sldId id="656" r:id="rId22"/>
    <p:sldId id="655" r:id="rId23"/>
    <p:sldId id="603" r:id="rId24"/>
    <p:sldId id="683" r:id="rId25"/>
    <p:sldId id="682" r:id="rId26"/>
    <p:sldId id="678" r:id="rId27"/>
    <p:sldId id="679" r:id="rId28"/>
    <p:sldId id="680" r:id="rId29"/>
    <p:sldId id="68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njuti Basu Ro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D3F"/>
    <a:srgbClr val="33CC00"/>
    <a:srgbClr val="FFC081"/>
    <a:srgbClr val="CC6600"/>
    <a:srgbClr val="006600"/>
    <a:srgbClr val="9900FF"/>
    <a:srgbClr val="89FF89"/>
    <a:srgbClr val="800080"/>
    <a:srgbClr val="A5002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0" autoAdjust="0"/>
    <p:restoredTop sz="89880" autoAdjust="0"/>
  </p:normalViewPr>
  <p:slideViewPr>
    <p:cSldViewPr>
      <p:cViewPr>
        <p:scale>
          <a:sx n="103" d="100"/>
          <a:sy n="103" d="100"/>
        </p:scale>
        <p:origin x="-10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E7288-BE66-DC41-8127-BAE907E4502F}" type="datetimeFigureOut">
              <a:rPr lang="en-US" smtClean="0"/>
              <a:pPr/>
              <a:t>07/12/14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623FB-909B-7E4A-8C25-203A63D75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6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Verdana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Verdana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Verdana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fld id="{42702DD4-C8C1-4AD2-81B8-025A8EFF9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6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EABE9-CFBE-4E83-905F-94790E53344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070FDE-077F-7345-B10E-DF24C0BB7940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95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92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02DD4-C8C1-4AD2-81B8-025A8EFF96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43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What is the name of the place in Cairo where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protests took place?" with possible answers: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Tahrir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 Square,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Mubarak Plaza,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Azhar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 Square,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02DD4-C8C1-4AD2-81B8-025A8EFF96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13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Benchmark (workers self-appoint themselves to articles after a skill-based pre-selection process, traditional as in AMT) 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Online-Greedy (workers are assigned to the available tasks taking into account the workers’ marginal utility on each task; this is the adaptation of 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of the latest state-of-the-art online task assignment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algo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r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ithms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8" charset="0"/>
              <a:ea typeface="Arial" pitchFamily="-108" charset="0"/>
              <a:cs typeface="Arial" pitchFamily="-108" charset="0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an average $1:81 is spent per task for Online-greedy, whereas, $1:936 and $1:84 are spent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SmartCrowd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 and Benchmark respectively.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02DD4-C8C1-4AD2-81B8-025A8EFF96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80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02DD4-C8C1-4AD2-81B8-025A8EFF96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10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52C77-FE27-D840-AE79-0C0BAB1F71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Origin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availability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workers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02DD4-C8C1-4AD2-81B8-025A8EFF96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4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Origin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availability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workers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02DD4-C8C1-4AD2-81B8-025A8EFF96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47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02DD4-C8C1-4AD2-81B8-025A8EFF96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10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02DD4-C8C1-4AD2-81B8-025A8EFF96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10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C93C-D8AB-4101-9D32-ABB99A0FE6FD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75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Origin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availability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workers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02DD4-C8C1-4AD2-81B8-025A8EFF96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4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02DD4-C8C1-4AD2-81B8-025A8EFF96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10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C93C-D8AB-4101-9D32-ABB99A0FE6F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75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C93C-D8AB-4101-9D32-ABB99A0FE6F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75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02DD4-C8C1-4AD2-81B8-025A8EFF96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1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52C77-FE27-D840-AE79-0C0BAB1F71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59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52C77-FE27-D840-AE79-0C0BAB1F71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447800"/>
          </a:xfrm>
        </p:spPr>
        <p:txBody>
          <a:bodyPr/>
          <a:lstStyle>
            <a:lvl1pPr algn="ctr">
              <a:defRPr sz="5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0144-1ECF-9D45-98F6-329A80D6A67D}" type="datetimeFigureOut">
              <a:rPr lang="en-US" smtClean="0"/>
              <a:pPr/>
              <a:t>07/12/14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150761-E512-C14A-8744-6F0E0C7D8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0144-1ECF-9D45-98F6-329A80D6A67D}" type="datetimeFigureOut">
              <a:rPr lang="en-US" smtClean="0"/>
              <a:pPr/>
              <a:t>07/12/14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150761-E512-C14A-8744-6F0E0C7D8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0144-1ECF-9D45-98F6-329A80D6A67D}" type="datetimeFigureOut">
              <a:rPr lang="en-US" smtClean="0"/>
              <a:pPr/>
              <a:t>07/12/14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150761-E512-C14A-8744-6F0E0C7D8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0144-1ECF-9D45-98F6-329A80D6A67D}" type="datetimeFigureOut">
              <a:rPr lang="en-US" smtClean="0"/>
              <a:pPr/>
              <a:t>07/12/14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150761-E512-C14A-8744-6F0E0C7D8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9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0144-1ECF-9D45-98F6-329A80D6A67D}" type="datetimeFigureOut">
              <a:rPr lang="en-US" smtClean="0"/>
              <a:pPr/>
              <a:t>07/12/14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150761-E512-C14A-8744-6F0E0C7D8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5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0144-1ECF-9D45-98F6-329A80D6A67D}" type="datetimeFigureOut">
              <a:rPr lang="en-US" smtClean="0"/>
              <a:pPr/>
              <a:t>07/12/14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150761-E512-C14A-8744-6F0E0C7D8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3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0144-1ECF-9D45-98F6-329A80D6A67D}" type="datetimeFigureOut">
              <a:rPr lang="en-US" smtClean="0"/>
              <a:pPr/>
              <a:t>07/12/14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150761-E512-C14A-8744-6F0E0C7D8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9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11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82296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5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0144-1ECF-9D45-98F6-329A80D6A67D}" type="datetimeFigureOut">
              <a:rPr lang="en-US" smtClean="0"/>
              <a:pPr/>
              <a:t>07/12/14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150761-E512-C14A-8744-6F0E0C7D8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1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0144-1ECF-9D45-98F6-329A80D6A67D}" type="datetimeFigureOut">
              <a:rPr lang="en-US" smtClean="0"/>
              <a:pPr/>
              <a:t>07/12/14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150761-E512-C14A-8744-6F0E0C7D8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0144-1ECF-9D45-98F6-329A80D6A67D}" type="datetimeFigureOut">
              <a:rPr lang="en-US" smtClean="0"/>
              <a:pPr/>
              <a:t>07/12/14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150761-E512-C14A-8744-6F0E0C7D8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4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0144-1ECF-9D45-98F6-329A80D6A67D}" type="datetimeFigureOut">
              <a:rPr lang="en-US" smtClean="0"/>
              <a:pPr/>
              <a:t>07/12/14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150761-E512-C14A-8744-6F0E0C7D8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2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background1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7933" y="16028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661120" y="6464369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0" dirty="0" smtClean="0"/>
              <a:t>POLIWEB 2014</a:t>
            </a:r>
          </a:p>
          <a:p>
            <a:pPr algn="ctr"/>
            <a:endParaRPr lang="fr-FR" sz="1200" b="1" i="0" baseline="0" dirty="0" smtClean="0"/>
          </a:p>
          <a:p>
            <a:pPr algn="ctr"/>
            <a:endParaRPr lang="en-US" sz="1200" b="1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8" r:id="rId4"/>
    <p:sldLayoutId id="2147483670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800080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800080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800080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800080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70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ihem.Amer-Yahia@imag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informatik.uni-trier.de/~ley/db/conf/icwsm/icwsm2014.html%23Tufekci1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terest.com/pin/234257618087475827/" TargetMode="External"/><Relationship Id="rId4" Type="http://schemas.openxmlformats.org/officeDocument/2006/relationships/hyperlink" Target="http://www.informatik.uni-trier.de/~ley/db/conf/icwsm/icwsm2013.html%23CohenR1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655496" cy="1981200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</a:rPr>
              <a:t>Task Assignment Optimization in </a:t>
            </a:r>
            <a:r>
              <a:rPr lang="en-US" sz="2800" dirty="0" smtClean="0">
                <a:solidFill>
                  <a:srgbClr val="0000FF"/>
                </a:solidFill>
              </a:rPr>
              <a:t>Crowdsourcing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(and its applications to political campaigns)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71600" y="2708920"/>
            <a:ext cx="7304856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Sihem Amer-Yahia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i="0" dirty="0" smtClean="0">
                <a:latin typeface="+mn-lt"/>
                <a:cs typeface="+mn-cs"/>
              </a:rPr>
              <a:t>DR CNRS @ LIG</a:t>
            </a:r>
            <a:endParaRPr lang="en-US" sz="1000" i="0" dirty="0" smtClean="0"/>
          </a:p>
          <a:p>
            <a:pPr algn="ctr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hlinkClick r:id="rId3"/>
              </a:rPr>
              <a:t>Sihem.Amer</a:t>
            </a:r>
            <a:r>
              <a:rPr lang="en-US" dirty="0">
                <a:hlinkClick r:id="rId3"/>
              </a:rPr>
              <a:t>-Yahia@</a:t>
            </a:r>
            <a:r>
              <a:rPr lang="en-US" dirty="0" smtClean="0">
                <a:hlinkClick r:id="rId3"/>
              </a:rPr>
              <a:t>imag.fr</a:t>
            </a:r>
            <a:endParaRPr lang="en-US" dirty="0" smtClean="0"/>
          </a:p>
          <a:p>
            <a:pPr algn="ctr"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  <a:cs typeface="+mn-cs"/>
            </a:endParaRPr>
          </a:p>
          <a:p>
            <a:pPr algn="ctr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 smtClean="0">
                <a:latin typeface="+mn-lt"/>
                <a:cs typeface="+mn-cs"/>
              </a:rPr>
              <a:t>POLIWEB PEPS</a:t>
            </a:r>
          </a:p>
          <a:p>
            <a:pPr algn="ctr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 smtClean="0">
                <a:latin typeface="+mn-lt"/>
                <a:cs typeface="+mn-cs"/>
              </a:rPr>
              <a:t>Grenoble </a:t>
            </a:r>
            <a:r>
              <a:rPr lang="en-US" b="1" i="0" dirty="0" smtClean="0">
                <a:latin typeface="+mn-lt"/>
                <a:cs typeface="+mn-cs"/>
              </a:rPr>
              <a:t>Dec 8</a:t>
            </a:r>
            <a:r>
              <a:rPr lang="en-US" b="1" i="0" baseline="30000" dirty="0" smtClean="0">
                <a:latin typeface="+mn-lt"/>
                <a:cs typeface="+mn-cs"/>
              </a:rPr>
              <a:t>th</a:t>
            </a:r>
            <a:r>
              <a:rPr lang="en-US" b="1" i="0" dirty="0" smtClean="0">
                <a:latin typeface="+mn-lt"/>
                <a:cs typeface="+mn-cs"/>
              </a:rPr>
              <a:t>, 2014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9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Challenges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Who </a:t>
            </a:r>
            <a:r>
              <a:rPr lang="en-GB" dirty="0"/>
              <a:t>Evaluates What and How</a:t>
            </a:r>
            <a:r>
              <a:rPr lang="en-GB" dirty="0" smtClean="0"/>
              <a:t>?</a:t>
            </a:r>
          </a:p>
          <a:p>
            <a:r>
              <a:rPr lang="en-GB" dirty="0"/>
              <a:t>How to Estimate Worker Skills</a:t>
            </a:r>
            <a:r>
              <a:rPr lang="en-GB" dirty="0" smtClean="0"/>
              <a:t>?</a:t>
            </a:r>
          </a:p>
          <a:p>
            <a:r>
              <a:rPr lang="en-GB" dirty="0"/>
              <a:t>How to Assign Tasks to Workers</a:t>
            </a:r>
            <a:r>
              <a:rPr lang="en-GB" dirty="0" smtClean="0"/>
              <a:t>?</a:t>
            </a:r>
          </a:p>
          <a:p>
            <a:r>
              <a:rPr lang="en-US" dirty="0" smtClean="0"/>
              <a:t>How to do all of the above efficiently?</a:t>
            </a:r>
          </a:p>
          <a:p>
            <a:endParaRPr lang="en-US" dirty="0"/>
          </a:p>
          <a:p>
            <a:r>
              <a:rPr lang="en-US" dirty="0" smtClean="0"/>
              <a:t>Magnified by: </a:t>
            </a:r>
          </a:p>
          <a:p>
            <a:pPr lvl="1"/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endParaRPr lang="fr-FR" dirty="0" smtClean="0"/>
          </a:p>
          <a:p>
            <a:pPr lvl="1"/>
            <a:r>
              <a:rPr lang="fr-FR" dirty="0" err="1" smtClean="0"/>
              <a:t>Scale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9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Related work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3568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a </a:t>
            </a:r>
            <a:r>
              <a:rPr lang="en-US" dirty="0" smtClean="0"/>
              <a:t>dedicated platform </a:t>
            </a:r>
            <a:r>
              <a:rPr lang="en-US" dirty="0" smtClean="0"/>
              <a:t>for each </a:t>
            </a:r>
            <a:r>
              <a:rPr lang="en-US" dirty="0" smtClean="0"/>
              <a:t>campaign is </a:t>
            </a:r>
            <a:r>
              <a:rPr lang="en-US" dirty="0" smtClean="0"/>
              <a:t>costly </a:t>
            </a:r>
          </a:p>
          <a:p>
            <a:r>
              <a:rPr lang="en-US" dirty="0" smtClean="0"/>
              <a:t>Recent research undertakes some challenges in silo, for specific cases: e.g. </a:t>
            </a:r>
            <a:r>
              <a:rPr lang="en-US" dirty="0"/>
              <a:t>real-time crowdsourcing, highly volatile </a:t>
            </a:r>
            <a:r>
              <a:rPr lang="en-US" dirty="0" smtClean="0"/>
              <a:t>crowds, single worker skill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Active learning strategies for </a:t>
            </a:r>
            <a:r>
              <a:rPr lang="en-GB" dirty="0" smtClean="0"/>
              <a:t>task </a:t>
            </a:r>
            <a:r>
              <a:rPr lang="en-GB" dirty="0"/>
              <a:t>accuracy </a:t>
            </a:r>
            <a:r>
              <a:rPr lang="en-US" dirty="0" smtClean="0">
                <a:solidFill>
                  <a:schemeClr val="tx1"/>
                </a:solidFill>
              </a:rPr>
              <a:t>improvement [</a:t>
            </a:r>
            <a:r>
              <a:rPr lang="en-US" dirty="0" err="1" smtClean="0">
                <a:solidFill>
                  <a:schemeClr val="tx1"/>
                </a:solidFill>
              </a:rPr>
              <a:t>Boim</a:t>
            </a:r>
            <a:r>
              <a:rPr lang="en-US" dirty="0" smtClean="0">
                <a:solidFill>
                  <a:schemeClr val="tx1"/>
                </a:solidFill>
              </a:rPr>
              <a:t> et.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Al. 2012, </a:t>
            </a:r>
            <a:r>
              <a:rPr lang="en-US" dirty="0" err="1" smtClean="0">
                <a:solidFill>
                  <a:schemeClr val="tx1"/>
                </a:solidFill>
              </a:rPr>
              <a:t>Krager</a:t>
            </a:r>
            <a:r>
              <a:rPr lang="en-US" dirty="0" smtClean="0">
                <a:solidFill>
                  <a:schemeClr val="tx1"/>
                </a:solidFill>
              </a:rPr>
              <a:t> et. al. 2011, Ramesh et. al.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2012]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Worker-to-task-assignment [Ho et. al. 2012]</a:t>
            </a:r>
          </a:p>
          <a:p>
            <a:r>
              <a:rPr lang="en-US" dirty="0" smtClean="0"/>
              <a:t>Human involvement introduces uncertainty</a:t>
            </a:r>
            <a:endParaRPr lang="en-US" dirty="0"/>
          </a:p>
          <a:p>
            <a:pPr lvl="1"/>
            <a:r>
              <a:rPr lang="en-US" i="1" dirty="0"/>
              <a:t>Worker availability</a:t>
            </a:r>
          </a:p>
          <a:p>
            <a:pPr lvl="1"/>
            <a:r>
              <a:rPr lang="en-US" i="1" dirty="0"/>
              <a:t>Worker wage</a:t>
            </a:r>
            <a:r>
              <a:rPr lang="en-US" dirty="0"/>
              <a:t>: deviations even among persons of the same profile, due to workload, </a:t>
            </a:r>
            <a:r>
              <a:rPr lang="en-US" dirty="0" smtClean="0"/>
              <a:t>time</a:t>
            </a:r>
          </a:p>
          <a:p>
            <a:pPr lvl="1"/>
            <a:r>
              <a:rPr lang="en-US" i="1" dirty="0" smtClean="0"/>
              <a:t>Worker </a:t>
            </a:r>
            <a:r>
              <a:rPr lang="en-US" i="1" dirty="0"/>
              <a:t>skill</a:t>
            </a:r>
            <a:r>
              <a:rPr lang="en-US" dirty="0"/>
              <a:t>: may decline with </a:t>
            </a:r>
            <a:r>
              <a:rPr lang="en-US" dirty="0" smtClean="0"/>
              <a:t>workload</a:t>
            </a:r>
            <a:r>
              <a:rPr lang="en-US" dirty="0"/>
              <a:t>, change with </a:t>
            </a:r>
            <a:r>
              <a:rPr lang="en-US" dirty="0" smtClean="0"/>
              <a:t>motivation</a:t>
            </a:r>
            <a:endParaRPr lang="en-US" dirty="0"/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0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5359" y="1916832"/>
            <a:ext cx="860310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Ubuntu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Ubuntu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Ubuntu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Ubuntu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Ubuntu" charset="0"/>
                <a:ea typeface="ＭＳ Ｐゴシック" charset="0"/>
                <a:cs typeface="WenQuanYi Micro Hei" charset="0"/>
              </a:defRPr>
            </a:lvl5pPr>
            <a:lvl6pPr marL="2514600" indent="-22860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Ubuntu" charset="0"/>
                <a:ea typeface="ＭＳ Ｐゴシック" charset="0"/>
                <a:cs typeface="WenQuanYi Micro Hei" charset="0"/>
              </a:defRPr>
            </a:lvl6pPr>
            <a:lvl7pPr marL="2971800" indent="-22860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Ubuntu" charset="0"/>
                <a:ea typeface="ＭＳ Ｐゴシック" charset="0"/>
                <a:cs typeface="WenQuanYi Micro Hei" charset="0"/>
              </a:defRPr>
            </a:lvl7pPr>
            <a:lvl8pPr marL="3429000" indent="-22860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Ubuntu" charset="0"/>
                <a:ea typeface="ＭＳ Ｐゴシック" charset="0"/>
                <a:cs typeface="WenQuanYi Micro Hei" charset="0"/>
              </a:defRPr>
            </a:lvl8pPr>
            <a:lvl9pPr marL="3886200" indent="-22860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Ubuntu" charset="0"/>
                <a:ea typeface="ＭＳ Ｐゴシック" charset="0"/>
                <a:cs typeface="WenQuanYi Micro Hei" charset="0"/>
              </a:defRPr>
            </a:lvl9pPr>
          </a:lstStyle>
          <a:p>
            <a:pPr algn="ctr"/>
            <a:r>
              <a:rPr lang="en-US" sz="4000" b="1" i="0" dirty="0" smtClean="0">
                <a:solidFill>
                  <a:srgbClr val="0000FF"/>
                </a:solidFill>
              </a:rPr>
              <a:t>Tas</a:t>
            </a:r>
            <a:r>
              <a:rPr lang="en-US" sz="4000" b="1" i="0" dirty="0" smtClean="0">
                <a:solidFill>
                  <a:srgbClr val="0000FF"/>
                </a:solidFill>
              </a:rPr>
              <a:t>k Assignment Optimization in </a:t>
            </a:r>
            <a:endParaRPr lang="en-US" sz="4000" b="1" i="0" dirty="0" smtClean="0">
              <a:solidFill>
                <a:srgbClr val="0000FF"/>
              </a:solidFill>
            </a:endParaRPr>
          </a:p>
          <a:p>
            <a:pPr algn="ctr"/>
            <a:r>
              <a:rPr lang="en-US" sz="4000" b="1" i="0" dirty="0" smtClean="0">
                <a:solidFill>
                  <a:srgbClr val="0000FF"/>
                </a:solidFill>
              </a:rPr>
              <a:t>Knowledge-Intensive</a:t>
            </a:r>
            <a:endParaRPr lang="en-US" sz="4000" b="1" i="0" dirty="0">
              <a:solidFill>
                <a:srgbClr val="0000FF"/>
              </a:solidFill>
            </a:endParaRPr>
          </a:p>
          <a:p>
            <a:pPr algn="ctr"/>
            <a:r>
              <a:rPr lang="en-US" sz="4000" b="1" i="0" dirty="0" smtClean="0">
                <a:solidFill>
                  <a:srgbClr val="0000FF"/>
                </a:solidFill>
              </a:rPr>
              <a:t>Crowdsourcing</a:t>
            </a:r>
          </a:p>
          <a:p>
            <a:pPr algn="ctr"/>
            <a:r>
              <a:rPr lang="en-US" sz="2400" b="1" i="0" dirty="0" smtClean="0">
                <a:solidFill>
                  <a:srgbClr val="0000FF"/>
                </a:solidFill>
              </a:rPr>
              <a:t>@VLDBJ 2015 (to appear</a:t>
            </a:r>
            <a:r>
              <a:rPr lang="en-US" sz="2400" b="1" i="0" dirty="0" smtClean="0">
                <a:solidFill>
                  <a:srgbClr val="0000FF"/>
                </a:solidFill>
              </a:rPr>
              <a:t>)</a:t>
            </a:r>
          </a:p>
          <a:p>
            <a:pPr algn="ctr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800" dirty="0"/>
              <a:t>joint </a:t>
            </a:r>
            <a:r>
              <a:rPr lang="fr-FR" sz="2800" dirty="0" err="1"/>
              <a:t>work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:</a:t>
            </a:r>
          </a:p>
          <a:p>
            <a:pPr algn="ctr"/>
            <a:r>
              <a:rPr lang="en-US" sz="2000" dirty="0" err="1"/>
              <a:t>Senjuti</a:t>
            </a:r>
            <a:r>
              <a:rPr lang="en-US" sz="2000" dirty="0"/>
              <a:t> </a:t>
            </a:r>
            <a:r>
              <a:rPr lang="en-US" sz="2000" dirty="0" err="1"/>
              <a:t>Basu</a:t>
            </a:r>
            <a:r>
              <a:rPr lang="en-US" sz="2000" dirty="0"/>
              <a:t> Roy (UW Tacoma), </a:t>
            </a:r>
          </a:p>
          <a:p>
            <a:pPr algn="ctr"/>
            <a:r>
              <a:rPr lang="en-US" sz="2000" dirty="0" err="1"/>
              <a:t>Gautam</a:t>
            </a:r>
            <a:r>
              <a:rPr lang="en-US" sz="2000" dirty="0"/>
              <a:t> Das, </a:t>
            </a:r>
            <a:r>
              <a:rPr lang="en-US" sz="2000" dirty="0" err="1"/>
              <a:t>Habibur</a:t>
            </a:r>
            <a:r>
              <a:rPr lang="en-US" sz="2000" dirty="0"/>
              <a:t> </a:t>
            </a:r>
            <a:r>
              <a:rPr lang="en-US" sz="2000" dirty="0" err="1"/>
              <a:t>Rahman</a:t>
            </a:r>
            <a:r>
              <a:rPr lang="en-US" sz="2000" dirty="0"/>
              <a:t>,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Saravanan</a:t>
            </a:r>
            <a:r>
              <a:rPr lang="en-US" sz="2000" dirty="0" smtClean="0"/>
              <a:t> </a:t>
            </a:r>
            <a:r>
              <a:rPr lang="en-US" sz="2000" dirty="0" err="1"/>
              <a:t>Thirumuruganathan</a:t>
            </a:r>
            <a:r>
              <a:rPr lang="en-US" sz="2000" dirty="0"/>
              <a:t> (UT Arlington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09367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1477297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Maximize </a:t>
            </a:r>
            <a:r>
              <a:rPr lang="en-US" sz="2800" dirty="0" smtClean="0">
                <a:solidFill>
                  <a:srgbClr val="0000FF"/>
                </a:solidFill>
              </a:rPr>
              <a:t>task quality under task-centric and worker-centric constraints</a:t>
            </a:r>
            <a:endParaRPr lang="en"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648" y="3536551"/>
            <a:ext cx="6264696" cy="2124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864" y="2060848"/>
            <a:ext cx="2422750" cy="5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771800" y="1700808"/>
            <a:ext cx="3711917" cy="49060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o</a:t>
            </a:r>
            <a:r>
              <a:rPr lang="en-US" sz="1800" b="1" dirty="0" smtClean="0"/>
              <a:t>bjective: maximize aggregated </a:t>
            </a:r>
            <a:r>
              <a:rPr lang="en-US" sz="1800" b="1" dirty="0" err="1" smtClean="0"/>
              <a:t>v</a:t>
            </a:r>
            <a:r>
              <a:rPr lang="en-US" sz="1800" b="1" baseline="-25000" dirty="0" err="1" smtClean="0"/>
              <a:t>t</a:t>
            </a:r>
            <a:endParaRPr lang="en-US" sz="1800" b="1" dirty="0" smtClean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39552" y="3154419"/>
            <a:ext cx="3711917" cy="49060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a</a:t>
            </a:r>
            <a:r>
              <a:rPr lang="en-US" sz="1800" dirty="0" err="1" smtClean="0"/>
              <a:t>ggregated</a:t>
            </a:r>
            <a:r>
              <a:rPr lang="en-US" sz="1800" dirty="0" smtClean="0"/>
              <a:t> worker skills and wages</a:t>
            </a:r>
          </a:p>
        </p:txBody>
      </p:sp>
      <p:cxnSp>
        <p:nvCxnSpPr>
          <p:cNvPr id="6" name="Connecteur droit avec flèche 5"/>
          <p:cNvCxnSpPr/>
          <p:nvPr/>
        </p:nvCxnSpPr>
        <p:spPr bwMode="auto">
          <a:xfrm>
            <a:off x="3995936" y="3501008"/>
            <a:ext cx="36004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/>
          <p:nvPr/>
        </p:nvCxnSpPr>
        <p:spPr bwMode="auto">
          <a:xfrm flipH="1">
            <a:off x="7308304" y="3356992"/>
            <a:ext cx="36004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 flipH="1" flipV="1">
            <a:off x="7380312" y="4293096"/>
            <a:ext cx="504056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6704112" y="2996952"/>
            <a:ext cx="2439888" cy="49060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err="1"/>
              <a:t>t</a:t>
            </a:r>
            <a:r>
              <a:rPr lang="en-US" sz="1800" dirty="0" smtClean="0"/>
              <a:t>ask quality constraint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7532712" y="5314659"/>
            <a:ext cx="1503784" cy="49060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err="1"/>
              <a:t>t</a:t>
            </a:r>
            <a:r>
              <a:rPr lang="en-US" sz="1800" dirty="0" smtClean="0"/>
              <a:t>ask budget</a:t>
            </a:r>
          </a:p>
        </p:txBody>
      </p:sp>
    </p:spTree>
    <p:extLst>
      <p:ext uri="{BB962C8B-B14F-4D97-AF65-F5344CB8AC3E}">
        <p14:creationId xmlns:p14="http://schemas.microsoft.com/office/powerpoint/2010/main" val="81358002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29911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Task Assignment Solution Overview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3304"/>
            <a:ext cx="8229600" cy="4620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Task Assignment Problem is </a:t>
            </a:r>
            <a:r>
              <a:rPr lang="en-US" dirty="0"/>
              <a:t>NP-hard  (reduction using Multiple-Knapsack Problem)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Our </a:t>
            </a:r>
            <a:r>
              <a:rPr lang="en-US" dirty="0"/>
              <a:t>approach:</a:t>
            </a:r>
          </a:p>
          <a:p>
            <a:r>
              <a:rPr lang="en-US" dirty="0"/>
              <a:t>Offline – Index </a:t>
            </a:r>
            <a:r>
              <a:rPr lang="en-US" dirty="0" smtClean="0"/>
              <a:t>Building for a workload of tasks</a:t>
            </a:r>
          </a:p>
          <a:p>
            <a:r>
              <a:rPr lang="en-US" dirty="0" smtClean="0"/>
              <a:t>Online </a:t>
            </a:r>
            <a:r>
              <a:rPr lang="en-US" dirty="0"/>
              <a:t>– Index </a:t>
            </a:r>
            <a:r>
              <a:rPr lang="en-US" dirty="0" smtClean="0"/>
              <a:t>Maintenance when tasks occurs</a:t>
            </a:r>
          </a:p>
          <a:p>
            <a:pPr lvl="1"/>
            <a:r>
              <a:rPr lang="fr-FR" dirty="0" smtClean="0"/>
              <a:t>H</a:t>
            </a:r>
            <a:r>
              <a:rPr lang="en-US" dirty="0" err="1" smtClean="0"/>
              <a:t>ow</a:t>
            </a:r>
            <a:r>
              <a:rPr lang="en-US" dirty="0" smtClean="0"/>
              <a:t> to replace a worker who is not available or does not accept a task?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0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9799"/>
            <a:ext cx="8229600" cy="1521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Optimal Solution Offline Index Building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2897"/>
            <a:ext cx="8229600" cy="46203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IP-based</a:t>
            </a:r>
          </a:p>
          <a:p>
            <a:endParaRPr lang="en-US" dirty="0"/>
          </a:p>
        </p:txBody>
      </p:sp>
      <p:pic>
        <p:nvPicPr>
          <p:cNvPr id="5" name="Picture 4" descr="Screen Shot 2014-08-28 at 12.26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471508"/>
            <a:ext cx="7272809" cy="28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1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21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Approximation Solution for Offline Index Building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3304"/>
            <a:ext cx="8229600" cy="4620399"/>
          </a:xfrm>
        </p:spPr>
        <p:txBody>
          <a:bodyPr>
            <a:normAutofit/>
          </a:bodyPr>
          <a:lstStyle/>
          <a:p>
            <a:r>
              <a:rPr lang="en-US" dirty="0"/>
              <a:t>Objective function </a:t>
            </a:r>
            <a:r>
              <a:rPr lang="en-US" dirty="0" err="1"/>
              <a:t>submodular</a:t>
            </a:r>
            <a:r>
              <a:rPr lang="en-US" dirty="0"/>
              <a:t> </a:t>
            </a:r>
            <a:r>
              <a:rPr lang="en-US" dirty="0" smtClean="0"/>
              <a:t>and becomes </a:t>
            </a:r>
            <a:r>
              <a:rPr lang="en-US" dirty="0"/>
              <a:t>monotonic when W2 = </a:t>
            </a:r>
            <a:r>
              <a:rPr lang="en-US" dirty="0" smtClean="0"/>
              <a:t>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Contribution to index building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greedy deterministic a</a:t>
            </a:r>
            <a:r>
              <a:rPr lang="en-US" dirty="0" smtClean="0"/>
              <a:t>lgorithm with </a:t>
            </a:r>
            <a:r>
              <a:rPr lang="en-US" dirty="0"/>
              <a:t>a 1-1/</a:t>
            </a:r>
            <a:r>
              <a:rPr lang="en-US" dirty="0" smtClean="0"/>
              <a:t>e approximation factor when </a:t>
            </a:r>
            <a:r>
              <a:rPr lang="en-US" dirty="0" err="1" smtClean="0"/>
              <a:t>submodular</a:t>
            </a:r>
            <a:r>
              <a:rPr lang="en-US" dirty="0" smtClean="0"/>
              <a:t> and monotonic</a:t>
            </a:r>
          </a:p>
          <a:p>
            <a:pPr lvl="1"/>
            <a:r>
              <a:rPr lang="en-US" dirty="0" smtClean="0"/>
              <a:t>A greedy randomized algorithm with a 2/5 approximation </a:t>
            </a:r>
            <a:r>
              <a:rPr lang="en-US" dirty="0"/>
              <a:t>factor when </a:t>
            </a:r>
            <a:r>
              <a:rPr lang="en-US" dirty="0" err="1"/>
              <a:t>submodular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Contribution to index maintenance</a:t>
            </a:r>
          </a:p>
          <a:p>
            <a:pPr lvl="1"/>
            <a:r>
              <a:rPr lang="en-US" dirty="0" smtClean="0"/>
              <a:t>Solve a marginal IP</a:t>
            </a:r>
          </a:p>
          <a:p>
            <a:pPr lvl="1"/>
            <a:r>
              <a:rPr lang="en-US" dirty="0" smtClean="0"/>
              <a:t>Cluster workers to reduce size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1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21999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Experimental Evaluation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1296"/>
            <a:ext cx="8686800" cy="4620399"/>
          </a:xfrm>
        </p:spPr>
        <p:txBody>
          <a:bodyPr/>
          <a:lstStyle/>
          <a:p>
            <a:r>
              <a:rPr lang="en-US" dirty="0" smtClean="0"/>
              <a:t>Quality Experiments using multiple Applications</a:t>
            </a:r>
          </a:p>
          <a:p>
            <a:pPr lvl="1"/>
            <a:r>
              <a:rPr lang="en-US" dirty="0" smtClean="0"/>
              <a:t>Collaborative Document Editing</a:t>
            </a:r>
          </a:p>
          <a:p>
            <a:pPr lvl="1"/>
            <a:r>
              <a:rPr lang="en-US" dirty="0"/>
              <a:t>W</a:t>
            </a:r>
            <a:r>
              <a:rPr lang="en-US" b="0" dirty="0" smtClean="0"/>
              <a:t>orkers </a:t>
            </a:r>
            <a:r>
              <a:rPr lang="en-US" b="0" dirty="0" smtClean="0"/>
              <a:t>asked </a:t>
            </a:r>
            <a:r>
              <a:rPr lang="en-US" b="0" dirty="0"/>
              <a:t>to produce </a:t>
            </a:r>
            <a:r>
              <a:rPr lang="en-US" b="0" dirty="0" smtClean="0"/>
              <a:t>reports on 5 different topics:             </a:t>
            </a:r>
          </a:p>
          <a:p>
            <a:pPr marL="457200" lvl="1" indent="0">
              <a:buNone/>
            </a:pPr>
            <a:r>
              <a:rPr lang="en-US" b="0" i="1" dirty="0" smtClean="0"/>
              <a:t>1) Political </a:t>
            </a:r>
            <a:r>
              <a:rPr lang="fr-FR" b="0" i="1" dirty="0" err="1" smtClean="0"/>
              <a:t>unrest</a:t>
            </a:r>
            <a:r>
              <a:rPr lang="fr-FR" b="0" i="1" dirty="0" smtClean="0"/>
              <a:t> </a:t>
            </a:r>
            <a:r>
              <a:rPr lang="fr-FR" b="0" i="1" dirty="0"/>
              <a:t>in </a:t>
            </a:r>
            <a:r>
              <a:rPr lang="fr-FR" b="0" i="1" dirty="0" err="1"/>
              <a:t>Egypt</a:t>
            </a:r>
            <a:r>
              <a:rPr lang="fr-FR" b="0" i="1" dirty="0"/>
              <a:t>, 2) NSA document </a:t>
            </a:r>
            <a:r>
              <a:rPr lang="fr-FR" b="0" i="1" dirty="0" err="1"/>
              <a:t>leakage</a:t>
            </a:r>
            <a:r>
              <a:rPr lang="fr-FR" b="0" i="1" dirty="0"/>
              <a:t>, 3</a:t>
            </a:r>
            <a:r>
              <a:rPr lang="fr-FR" b="0" i="1" dirty="0" smtClean="0"/>
              <a:t>) Playstation</a:t>
            </a:r>
            <a:r>
              <a:rPr lang="fr-FR" b="0" i="1" dirty="0"/>
              <a:t> </a:t>
            </a:r>
            <a:r>
              <a:rPr lang="en-US" b="0" i="1" dirty="0" smtClean="0"/>
              <a:t>games</a:t>
            </a:r>
            <a:r>
              <a:rPr lang="en-US" b="0" i="1" dirty="0"/>
              <a:t>, 4) All electric cars and 5) Global </a:t>
            </a:r>
            <a:r>
              <a:rPr lang="en-US" b="0" i="1" dirty="0" smtClean="0"/>
              <a:t>warming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Scalability experiments </a:t>
            </a:r>
          </a:p>
          <a:p>
            <a:pPr lvl="1"/>
            <a:r>
              <a:rPr lang="en-US" dirty="0" smtClean="0"/>
              <a:t>A collaborative crowd simulator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4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7392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Quality Experiments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3304"/>
            <a:ext cx="8229600" cy="4620399"/>
          </a:xfrm>
        </p:spPr>
        <p:txBody>
          <a:bodyPr>
            <a:normAutofit/>
          </a:bodyPr>
          <a:lstStyle/>
          <a:p>
            <a:r>
              <a:rPr lang="en-US" dirty="0" smtClean="0"/>
              <a:t>A total of 230 workers hired on AMT</a:t>
            </a:r>
          </a:p>
          <a:p>
            <a:endParaRPr lang="en-US" dirty="0"/>
          </a:p>
          <a:p>
            <a:r>
              <a:rPr lang="en-US" dirty="0" smtClean="0"/>
              <a:t>A set of </a:t>
            </a:r>
            <a:r>
              <a:rPr lang="en-US" kern="1200" dirty="0">
                <a:latin typeface="Arial" pitchFamily="-108" charset="0"/>
                <a:ea typeface="Arial" pitchFamily="-108" charset="0"/>
                <a:cs typeface="Arial" pitchFamily="-108" charset="0"/>
              </a:rPr>
              <a:t>8 multiple choice questions per task, to assess </a:t>
            </a:r>
            <a:r>
              <a:rPr lang="en-US" kern="1200"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skills</a:t>
            </a:r>
          </a:p>
          <a:p>
            <a:endParaRPr lang="en-US" dirty="0" smtClean="0"/>
          </a:p>
          <a:p>
            <a:r>
              <a:rPr lang="en-US" dirty="0" smtClean="0"/>
              <a:t>Study conducted in multiple phases</a:t>
            </a:r>
          </a:p>
          <a:p>
            <a:pPr lvl="1"/>
            <a:r>
              <a:rPr lang="en-US" dirty="0" smtClean="0"/>
              <a:t>Phase1- Skill and Cost of workers learned using benchmark dataset</a:t>
            </a:r>
          </a:p>
          <a:p>
            <a:pPr lvl="1"/>
            <a:r>
              <a:rPr lang="en-US" dirty="0" smtClean="0"/>
              <a:t>Phase2- Task assignment</a:t>
            </a:r>
          </a:p>
          <a:p>
            <a:pPr lvl="1"/>
            <a:r>
              <a:rPr lang="en-US" dirty="0"/>
              <a:t>Phase3- Completed tasks </a:t>
            </a:r>
            <a:r>
              <a:rPr lang="en-US" dirty="0" smtClean="0"/>
              <a:t>evaluated by </a:t>
            </a:r>
            <a:r>
              <a:rPr lang="en-US" dirty="0"/>
              <a:t>crowd workers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2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22" y="-387424"/>
            <a:ext cx="8229600" cy="1521999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AMT worker </a:t>
            </a:r>
            <a:r>
              <a:rPr lang="en-US" dirty="0" smtClean="0">
                <a:solidFill>
                  <a:srgbClr val="0000FF"/>
                </a:solidFill>
              </a:rPr>
              <a:t>distributions (Egypt task)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Image 6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9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87083"/>
              </p:ext>
            </p:extLst>
          </p:nvPr>
        </p:nvGraphicFramePr>
        <p:xfrm>
          <a:off x="1133618" y="548680"/>
          <a:ext cx="6318702" cy="4543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</a:tblGrid>
              <a:tr h="9073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Traditional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Campaigning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0000"/>
                          </a:solidFill>
                        </a:rPr>
                        <a:t>Social Media</a:t>
                      </a:r>
                    </a:p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Campaigning</a:t>
                      </a:r>
                      <a:endParaRPr lang="fr-FR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fr-FR" dirty="0"/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FR" dirty="0" smtClean="0"/>
                        <a:t>Sources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Onsite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campaign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officers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0000"/>
                          </a:solidFill>
                        </a:rPr>
                        <a:t>Report </a:t>
                      </a:r>
                      <a:r>
                        <a:rPr lang="fr-FR" dirty="0" err="1" smtClean="0">
                          <a:solidFill>
                            <a:srgbClr val="000000"/>
                          </a:solidFill>
                        </a:rPr>
                        <a:t>timeliness</a:t>
                      </a:r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Mixed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limited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resources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FR" dirty="0" smtClean="0"/>
                        <a:t>Report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err="1" smtClean="0"/>
                        <a:t>quality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2CAD3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reliance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on experts)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FR" dirty="0" smtClean="0"/>
                        <a:t>Report </a:t>
                      </a:r>
                      <a:r>
                        <a:rPr lang="fr-FR" dirty="0" err="1" smtClean="0"/>
                        <a:t>cost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High (time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spent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and bus tours)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2CAD3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57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22" y="-387424"/>
            <a:ext cx="8229600" cy="1521999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AMT worker </a:t>
            </a:r>
            <a:r>
              <a:rPr lang="en-US" dirty="0" smtClean="0">
                <a:solidFill>
                  <a:srgbClr val="0000FF"/>
                </a:solidFill>
              </a:rPr>
              <a:t>distributions (Egypt task)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Image 2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833"/>
            <a:ext cx="9144000" cy="50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0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22" y="-387424"/>
            <a:ext cx="8229600" cy="1521999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Quality Assessment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Image 4" descr="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81211"/>
            <a:ext cx="9144000" cy="3412085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1297"/>
            <a:ext cx="8686800" cy="991599"/>
          </a:xfrm>
        </p:spPr>
        <p:txBody>
          <a:bodyPr/>
          <a:lstStyle/>
          <a:p>
            <a:r>
              <a:rPr lang="fr-FR" dirty="0" err="1"/>
              <a:t>Scale</a:t>
            </a:r>
            <a:r>
              <a:rPr lang="fr-FR" dirty="0"/>
              <a:t> of 1-5 by 150 AMT </a:t>
            </a:r>
            <a:r>
              <a:rPr lang="fr-FR" dirty="0" err="1"/>
              <a:t>workers</a:t>
            </a:r>
            <a:endParaRPr lang="fr-FR" dirty="0"/>
          </a:p>
          <a:p>
            <a:r>
              <a:rPr lang="en-US" dirty="0" smtClean="0"/>
              <a:t>Compared to Benchmark and Online-greedy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83825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21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Summary of Quality Experiments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(from translation task)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3304"/>
            <a:ext cx="8229600" cy="4620399"/>
          </a:xfrm>
        </p:spPr>
        <p:txBody>
          <a:bodyPr>
            <a:normAutofit/>
          </a:bodyPr>
          <a:lstStyle/>
          <a:p>
            <a:r>
              <a:rPr lang="en-US" dirty="0" smtClean="0"/>
              <a:t>Higher affinity impacts positively quality</a:t>
            </a:r>
          </a:p>
          <a:p>
            <a:r>
              <a:rPr lang="en-US" dirty="0" smtClean="0"/>
              <a:t>A large group (beyond size 10) is less effective</a:t>
            </a:r>
          </a:p>
          <a:p>
            <a:r>
              <a:rPr lang="en-US" dirty="0" smtClean="0"/>
              <a:t>Region-based affinity is more effective than age-gender based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4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381000"/>
            <a:ext cx="8159262" cy="81915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 and Future Work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2369" y="1433514"/>
            <a:ext cx="8044962" cy="458777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Crowdsourcing is a powerful paradigm </a:t>
            </a:r>
            <a:r>
              <a:rPr lang="en-US" dirty="0" smtClean="0"/>
              <a:t>for campaign reporting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Implicit reporting serves </a:t>
            </a:r>
            <a:r>
              <a:rPr lang="en-US" dirty="0" smtClean="0"/>
              <a:t>campaign awareness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E</a:t>
            </a:r>
            <a:r>
              <a:rPr lang="en-US" dirty="0" err="1" smtClean="0"/>
              <a:t>xplicit</a:t>
            </a:r>
            <a:r>
              <a:rPr lang="en-US" dirty="0" smtClean="0"/>
              <a:t> reporting with recurring crowds opens new research opportunities for effective task </a:t>
            </a:r>
            <a:r>
              <a:rPr lang="en-US" dirty="0" smtClean="0"/>
              <a:t>assignment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Task </a:t>
            </a:r>
            <a:r>
              <a:rPr lang="en-US" dirty="0" smtClean="0"/>
              <a:t>assignment is effective when skill learning and task evaluation are possible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Research in this area may rely on a </a:t>
            </a:r>
            <a:r>
              <a:rPr lang="en-US" dirty="0" smtClean="0"/>
              <a:t>general-purpose crowdsourcing </a:t>
            </a:r>
            <a:r>
              <a:rPr lang="en-US" dirty="0" smtClean="0"/>
              <a:t>platform 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endParaRPr lang="en-US" sz="1600" b="0" dirty="0" smtClean="0"/>
          </a:p>
          <a:p>
            <a:pPr lvl="1"/>
            <a:endParaRPr lang="en-US" sz="5400" dirty="0" smtClean="0"/>
          </a:p>
          <a:p>
            <a:endParaRPr lang="en-US" sz="2800" dirty="0"/>
          </a:p>
        </p:txBody>
      </p:sp>
      <p:pic>
        <p:nvPicPr>
          <p:cNvPr id="5" name="Picture 7" descr="https://crowd4u.org/img/index_img01.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389" y="5157192"/>
            <a:ext cx="2707067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938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Opportunities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3471"/>
            <a:ext cx="6890924" cy="408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44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15429"/>
              </p:ext>
            </p:extLst>
          </p:nvPr>
        </p:nvGraphicFramePr>
        <p:xfrm>
          <a:off x="395536" y="764704"/>
          <a:ext cx="8424936" cy="5106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9073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Traditional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Campaigning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0000"/>
                          </a:solidFill>
                        </a:rPr>
                        <a:t>Social Media</a:t>
                      </a:r>
                    </a:p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Campaigning</a:t>
                      </a:r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0000"/>
                          </a:solidFill>
                        </a:rPr>
                        <a:t>Future</a:t>
                      </a:r>
                      <a:r>
                        <a:rPr lang="fr-FR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rgbClr val="000000"/>
                          </a:solidFill>
                        </a:rPr>
                        <a:t>Campaigning</a:t>
                      </a:r>
                      <a:r>
                        <a:rPr lang="fr-FR" baseline="0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FR" dirty="0" smtClean="0"/>
                        <a:t>S</a:t>
                      </a:r>
                      <a:r>
                        <a:rPr lang="fr-FR" dirty="0" smtClean="0"/>
                        <a:t>ources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Onsite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campaign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officers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Tweets</a:t>
                      </a:r>
                      <a:r>
                        <a:rPr lang="fr-FR" dirty="0" smtClean="0"/>
                        <a:t>, FB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posts</a:t>
                      </a:r>
                      <a:r>
                        <a:rPr lang="fr-FR" baseline="0" dirty="0" smtClean="0"/>
                        <a:t>, </a:t>
                      </a:r>
                      <a:r>
                        <a:rPr lang="en-US" dirty="0" smtClean="0"/>
                        <a:t>text messages</a:t>
                      </a:r>
                      <a:r>
                        <a:rPr lang="en-US" baseline="0" dirty="0" smtClean="0"/>
                        <a:t>,  dedicated websites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Online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t</a:t>
                      </a:r>
                      <a:r>
                        <a:rPr lang="fr-FR" dirty="0" err="1" smtClean="0"/>
                        <a:t>weet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analysis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err="1" smtClean="0"/>
                        <a:t>discovers</a:t>
                      </a:r>
                      <a:r>
                        <a:rPr lang="fr-FR" baseline="0" dirty="0" smtClean="0"/>
                        <a:t> and </a:t>
                      </a:r>
                      <a:r>
                        <a:rPr lang="fr-FR" baseline="0" dirty="0" err="1" smtClean="0"/>
                        <a:t>follows</a:t>
                      </a:r>
                      <a:r>
                        <a:rPr lang="fr-FR" baseline="0" dirty="0" smtClean="0"/>
                        <a:t> course of </a:t>
                      </a:r>
                      <a:r>
                        <a:rPr lang="fr-FR" baseline="0" dirty="0" err="1" smtClean="0"/>
                        <a:t>campaign</a:t>
                      </a:r>
                      <a:endParaRPr lang="fr-FR" dirty="0"/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0000"/>
                          </a:solidFill>
                        </a:rPr>
                        <a:t>Report </a:t>
                      </a:r>
                      <a:r>
                        <a:rPr lang="fr-FR" dirty="0" err="1" smtClean="0">
                          <a:solidFill>
                            <a:srgbClr val="000000"/>
                          </a:solidFill>
                        </a:rPr>
                        <a:t>timeliness</a:t>
                      </a:r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Mixed (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limited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resources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2CAD3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fr-FR" dirty="0">
                        <a:solidFill>
                          <a:srgbClr val="2CAD3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2CAD3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 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(i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f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tweet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monitoring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accurate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timely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FR" dirty="0" smtClean="0"/>
                        <a:t>Report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err="1" smtClean="0"/>
                        <a:t>quality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2CAD3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reliance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on experts)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Mixed (</a:t>
                      </a:r>
                      <a:r>
                        <a:rPr lang="fr-FR" dirty="0" err="1" smtClean="0"/>
                        <a:t>noisy</a:t>
                      </a:r>
                      <a:r>
                        <a:rPr lang="fr-FR" dirty="0" smtClean="0"/>
                        <a:t>;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rumor</a:t>
                      </a:r>
                      <a:r>
                        <a:rPr lang="fr-FR" baseline="0" dirty="0" smtClean="0"/>
                        <a:t> and </a:t>
                      </a:r>
                      <a:r>
                        <a:rPr lang="fr-FR" baseline="0" dirty="0" err="1" smtClean="0"/>
                        <a:t>misinformation</a:t>
                      </a:r>
                      <a:r>
                        <a:rPr lang="fr-FR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2CAD3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fr-FR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 </a:t>
                      </a:r>
                      <a:r>
                        <a:rPr lang="fr-FR" baseline="0" dirty="0" smtClean="0"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(via </a:t>
                      </a:r>
                      <a:r>
                        <a:rPr lang="fr-FR" baseline="0" dirty="0" err="1" smtClean="0"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careful</a:t>
                      </a:r>
                      <a:r>
                        <a:rPr lang="fr-FR" baseline="0" dirty="0" smtClean="0"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 </a:t>
                      </a:r>
                      <a:r>
                        <a:rPr lang="fr-FR" baseline="0" dirty="0" err="1" smtClean="0"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assignment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FR" dirty="0" smtClean="0"/>
                        <a:t>Report </a:t>
                      </a:r>
                      <a:r>
                        <a:rPr lang="fr-FR" dirty="0" err="1" smtClean="0"/>
                        <a:t>cost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High (time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spent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and bus tours)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2CAD3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fr-FR" dirty="0">
                        <a:solidFill>
                          <a:srgbClr val="2CAD3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2CAD3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fr-FR" baseline="0" dirty="0" smtClean="0">
                          <a:solidFill>
                            <a:srgbClr val="2CAD3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 </a:t>
                      </a:r>
                      <a:r>
                        <a:rPr lang="fr-FR" baseline="0" dirty="0" smtClean="0"/>
                        <a:t>(</a:t>
                      </a:r>
                      <a:r>
                        <a:rPr lang="fr-FR" baseline="0" dirty="0" err="1" smtClean="0"/>
                        <a:t>within</a:t>
                      </a:r>
                      <a:r>
                        <a:rPr lang="fr-FR" baseline="0" dirty="0" smtClean="0"/>
                        <a:t> budget)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54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0618"/>
            <a:ext cx="9217024" cy="120015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Social media for large studies of behavior</a:t>
            </a:r>
            <a:r>
              <a:rPr lang="en-US" dirty="0"/>
              <a:t/>
            </a:r>
            <a:br>
              <a:rPr lang="en-US" dirty="0"/>
            </a:br>
            <a:r>
              <a:rPr lang="en-US" sz="2000" i="1" dirty="0" smtClean="0"/>
              <a:t>http</a:t>
            </a:r>
            <a:r>
              <a:rPr lang="en-US" sz="2000" i="1" dirty="0"/>
              <a:t>://</a:t>
            </a:r>
            <a:r>
              <a:rPr lang="en-US" sz="2000" i="1" dirty="0" err="1"/>
              <a:t>www.sciencemag.org</a:t>
            </a:r>
            <a:r>
              <a:rPr lang="en-US" sz="2000" i="1" dirty="0"/>
              <a:t>/content/346/6213/1063.summary?sid=084adb48-e72d-463d-81f6-cd71d3031d27</a:t>
            </a:r>
            <a:endParaRPr lang="en-US" sz="2000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2369" y="1433514"/>
            <a:ext cx="8044962" cy="4587774"/>
          </a:xfrm>
        </p:spPr>
        <p:txBody>
          <a:bodyPr/>
          <a:lstStyle/>
          <a:p>
            <a:r>
              <a:rPr lang="en-US" sz="2000" b="0" dirty="0" smtClean="0"/>
              <a:t>On </a:t>
            </a:r>
            <a:r>
              <a:rPr lang="en-US" sz="2000" b="0" dirty="0"/>
              <a:t>3 November 1948, the day </a:t>
            </a:r>
            <a:r>
              <a:rPr lang="en-US" sz="2000" b="0" dirty="0" smtClean="0"/>
              <a:t>after Harry </a:t>
            </a:r>
            <a:r>
              <a:rPr lang="en-US" sz="2000" b="0" dirty="0"/>
              <a:t>Truman won the United </a:t>
            </a:r>
            <a:r>
              <a:rPr lang="en-US" sz="2000" b="0" dirty="0" smtClean="0"/>
              <a:t>States presidential </a:t>
            </a:r>
            <a:r>
              <a:rPr lang="en-US" sz="2000" b="0" dirty="0"/>
              <a:t>elections, the </a:t>
            </a:r>
            <a:r>
              <a:rPr lang="en-US" sz="2000" b="0" dirty="0" smtClean="0"/>
              <a:t>Chicago Tribune </a:t>
            </a:r>
            <a:r>
              <a:rPr lang="en-US" sz="2000" b="0" dirty="0"/>
              <a:t>published one of the </a:t>
            </a:r>
            <a:r>
              <a:rPr lang="en-US" sz="2000" b="0" dirty="0" smtClean="0"/>
              <a:t>most </a:t>
            </a:r>
            <a:r>
              <a:rPr lang="it-IT" sz="2000" b="0" dirty="0" err="1" smtClean="0"/>
              <a:t>famous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erroneous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headlines</a:t>
            </a:r>
            <a:r>
              <a:rPr lang="it-IT" sz="2000" b="0" dirty="0" smtClean="0"/>
              <a:t> in </a:t>
            </a:r>
            <a:r>
              <a:rPr lang="en-US" sz="2000" b="0" dirty="0" smtClean="0"/>
              <a:t>newspaper </a:t>
            </a:r>
            <a:r>
              <a:rPr lang="en-US" sz="2000" b="0" dirty="0"/>
              <a:t>history: </a:t>
            </a:r>
            <a:r>
              <a:rPr lang="en-US" sz="2000" i="1" dirty="0"/>
              <a:t>“Dewey </a:t>
            </a:r>
            <a:r>
              <a:rPr lang="en-US" sz="2000" i="1" dirty="0" smtClean="0"/>
              <a:t>Defeats Truman”</a:t>
            </a:r>
            <a:r>
              <a:rPr lang="en-US" sz="2000" b="0" dirty="0" smtClean="0"/>
              <a:t> </a:t>
            </a:r>
          </a:p>
          <a:p>
            <a:r>
              <a:rPr lang="en-US" sz="2000" b="0" dirty="0" smtClean="0"/>
              <a:t>The </a:t>
            </a:r>
            <a:r>
              <a:rPr lang="en-US" sz="2000" b="0" dirty="0"/>
              <a:t>headline was </a:t>
            </a:r>
            <a:r>
              <a:rPr lang="en-US" sz="2000" b="0" dirty="0" smtClean="0"/>
              <a:t>informed by </a:t>
            </a:r>
            <a:r>
              <a:rPr lang="en-US" sz="2000" b="0" dirty="0"/>
              <a:t>telephone surveys, which had </a:t>
            </a:r>
            <a:r>
              <a:rPr lang="en-US" sz="2000" b="0" dirty="0" smtClean="0"/>
              <a:t>inadvertently under-sampled </a:t>
            </a:r>
            <a:r>
              <a:rPr lang="en-US" sz="2000" b="0" dirty="0"/>
              <a:t>Truman </a:t>
            </a:r>
            <a:r>
              <a:rPr lang="en-US" sz="2000" b="0" dirty="0" smtClean="0"/>
              <a:t>supporters</a:t>
            </a:r>
          </a:p>
          <a:p>
            <a:r>
              <a:rPr lang="en-US" sz="2000" b="0" dirty="0"/>
              <a:t>M</a:t>
            </a:r>
            <a:r>
              <a:rPr lang="en-US" sz="2000" b="0" dirty="0" smtClean="0"/>
              <a:t>ounting </a:t>
            </a:r>
            <a:r>
              <a:rPr lang="en-US" sz="2000" b="0" dirty="0"/>
              <a:t>evidence </a:t>
            </a:r>
            <a:r>
              <a:rPr lang="en-US" sz="2000" b="0" dirty="0" smtClean="0"/>
              <a:t>suggests that </a:t>
            </a:r>
            <a:r>
              <a:rPr lang="en-US" sz="2000" b="0" dirty="0"/>
              <a:t>many of the forecasts and analyses </a:t>
            </a:r>
            <a:r>
              <a:rPr lang="en-US" sz="2000" b="0" dirty="0" smtClean="0"/>
              <a:t>being produced with social media analysis misrepresent </a:t>
            </a:r>
            <a:r>
              <a:rPr lang="en-US" sz="2000" b="0" dirty="0"/>
              <a:t>the real </a:t>
            </a:r>
            <a:r>
              <a:rPr lang="en-US" sz="2000" b="0" dirty="0" smtClean="0"/>
              <a:t>world </a:t>
            </a:r>
            <a:r>
              <a:rPr lang="en-US" sz="2000" i="1" dirty="0" smtClean="0"/>
              <a:t>[1]</a:t>
            </a:r>
          </a:p>
          <a:p>
            <a:pPr marL="0" indent="0">
              <a:buNone/>
            </a:pPr>
            <a:endParaRPr lang="en-US" sz="1800" b="0" dirty="0" smtClean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en-US" sz="1800" b="0" dirty="0" smtClean="0"/>
          </a:p>
          <a:p>
            <a:pPr marL="0" indent="0">
              <a:buNone/>
            </a:pPr>
            <a:r>
              <a:rPr lang="en-US" sz="1600" i="1" dirty="0" smtClean="0"/>
              <a:t>[1] </a:t>
            </a:r>
            <a:r>
              <a:rPr lang="en-US" sz="1600" b="0" i="1" dirty="0" err="1" smtClean="0"/>
              <a:t>Zeynep</a:t>
            </a:r>
            <a:r>
              <a:rPr lang="en-US" sz="1600" b="0" i="1" dirty="0" smtClean="0"/>
              <a:t> </a:t>
            </a:r>
            <a:r>
              <a:rPr lang="en-US" sz="1600" b="0" i="1" dirty="0" err="1"/>
              <a:t>Tufekci</a:t>
            </a:r>
            <a:r>
              <a:rPr lang="en-US" sz="1600" b="0" i="1" dirty="0"/>
              <a:t>: Big Questions for Social Media Big Data: Representativeness, Validity and Other Methodological Pitfalls. </a:t>
            </a:r>
            <a:r>
              <a:rPr lang="en-US" sz="1600" b="0" i="1" dirty="0">
                <a:hlinkClick r:id="rId3"/>
              </a:rPr>
              <a:t>ICWSM 2014</a:t>
            </a:r>
            <a:endParaRPr lang="en-US" sz="1600" b="0" i="1" dirty="0"/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8584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0618"/>
            <a:ext cx="7992888" cy="120015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Using Social </a:t>
            </a:r>
            <a:r>
              <a:rPr lang="en-US" dirty="0">
                <a:solidFill>
                  <a:srgbClr val="0000FF"/>
                </a:solidFill>
              </a:rPr>
              <a:t>media for large studies of behavior</a:t>
            </a:r>
            <a:r>
              <a:rPr lang="en-US" dirty="0"/>
              <a:t/>
            </a:r>
            <a:br>
              <a:rPr lang="en-US" dirty="0"/>
            </a:br>
            <a:endParaRPr lang="en-US" sz="2000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2369" y="1433514"/>
            <a:ext cx="8044962" cy="4731790"/>
          </a:xfrm>
        </p:spPr>
        <p:txBody>
          <a:bodyPr/>
          <a:lstStyle/>
          <a:p>
            <a:r>
              <a:rPr lang="en-US" sz="1600" b="0" dirty="0"/>
              <a:t>For instance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Instagram</a:t>
            </a:r>
            <a:r>
              <a:rPr lang="en-US" sz="1600" b="0" dirty="0" smtClean="0"/>
              <a:t> </a:t>
            </a:r>
            <a:r>
              <a:rPr lang="en-US" sz="1600" b="0" dirty="0"/>
              <a:t>is “especially appealing </a:t>
            </a:r>
            <a:r>
              <a:rPr lang="en-US" sz="1600" b="0" dirty="0" smtClean="0"/>
              <a:t>to adults </a:t>
            </a:r>
            <a:r>
              <a:rPr lang="en-US" sz="1600" b="0" dirty="0"/>
              <a:t>aged 18 to 29, African-American, Latinos</a:t>
            </a:r>
            <a:r>
              <a:rPr lang="en-US" sz="1600" b="0" dirty="0" smtClean="0"/>
              <a:t>, women</a:t>
            </a:r>
            <a:r>
              <a:rPr lang="en-US" sz="1600" b="0" dirty="0"/>
              <a:t>, urban residents” </a:t>
            </a:r>
            <a:r>
              <a:rPr lang="en-US" sz="1600" i="1" dirty="0" smtClean="0"/>
              <a:t>[2]</a:t>
            </a:r>
            <a:endParaRPr lang="en-US" sz="1600" i="1" dirty="0"/>
          </a:p>
          <a:p>
            <a:r>
              <a:rPr lang="en-US" sz="1600" b="0" dirty="0" err="1"/>
              <a:t>Pinterest</a:t>
            </a:r>
            <a:r>
              <a:rPr lang="en-US" sz="1600" b="0" dirty="0"/>
              <a:t> is dominated by females, aged 25 </a:t>
            </a:r>
            <a:r>
              <a:rPr lang="en-US" sz="1600" b="0" dirty="0" smtClean="0"/>
              <a:t>to 34</a:t>
            </a:r>
            <a:r>
              <a:rPr lang="en-US" sz="1600" b="0" dirty="0"/>
              <a:t>, with an average annual household </a:t>
            </a:r>
            <a:r>
              <a:rPr lang="en-US" sz="1600" b="0" dirty="0" smtClean="0"/>
              <a:t>income of </a:t>
            </a:r>
            <a:r>
              <a:rPr lang="en-US" sz="1600" b="0" dirty="0"/>
              <a:t>$100,000 </a:t>
            </a:r>
            <a:r>
              <a:rPr lang="en-US" sz="1600" i="1" dirty="0" smtClean="0"/>
              <a:t>[3]</a:t>
            </a:r>
          </a:p>
          <a:p>
            <a:r>
              <a:rPr lang="en-US" sz="1600" b="0" dirty="0" smtClean="0"/>
              <a:t>These </a:t>
            </a:r>
            <a:r>
              <a:rPr lang="en-US" sz="1600" b="0" dirty="0"/>
              <a:t>sampling biases </a:t>
            </a:r>
            <a:r>
              <a:rPr lang="en-US" sz="1600" b="0" dirty="0" smtClean="0"/>
              <a:t>are rarely </a:t>
            </a:r>
            <a:r>
              <a:rPr lang="en-US" sz="1600" b="0" dirty="0"/>
              <a:t>corrected for (if even acknowledged</a:t>
            </a:r>
            <a:r>
              <a:rPr lang="en-US" sz="1600" b="0" dirty="0" smtClean="0"/>
              <a:t>)</a:t>
            </a:r>
          </a:p>
          <a:p>
            <a:r>
              <a:rPr lang="en-US" sz="1600" b="0" dirty="0" smtClean="0"/>
              <a:t>Population </a:t>
            </a:r>
            <a:r>
              <a:rPr lang="en-US" sz="1600" b="0" dirty="0"/>
              <a:t>proxy </a:t>
            </a:r>
            <a:r>
              <a:rPr lang="en-US" sz="1600" b="0" dirty="0" smtClean="0"/>
              <a:t>effect has </a:t>
            </a:r>
            <a:r>
              <a:rPr lang="en-US" sz="1600" b="0" dirty="0"/>
              <a:t>caused substantially incorrect </a:t>
            </a:r>
            <a:r>
              <a:rPr lang="en-US" sz="1600" b="0" dirty="0" smtClean="0"/>
              <a:t>estimates of </a:t>
            </a:r>
            <a:r>
              <a:rPr lang="en-US" sz="1600" b="0" dirty="0"/>
              <a:t>political orientation on </a:t>
            </a:r>
            <a:r>
              <a:rPr lang="en-US" sz="1600" b="0" dirty="0" smtClean="0"/>
              <a:t>Twitter </a:t>
            </a:r>
            <a:r>
              <a:rPr lang="en-US" sz="1600" i="1" dirty="0" smtClean="0"/>
              <a:t>[4]</a:t>
            </a:r>
          </a:p>
          <a:p>
            <a:r>
              <a:rPr lang="fr-FR" sz="1600" b="0" dirty="0" smtClean="0"/>
              <a:t>A</a:t>
            </a:r>
            <a:r>
              <a:rPr lang="es-ES_tradnl" sz="1600" b="0" dirty="0" err="1" smtClean="0"/>
              <a:t>cademic</a:t>
            </a:r>
            <a:r>
              <a:rPr lang="es-ES_tradnl" sz="1600" b="0" dirty="0" smtClean="0"/>
              <a:t> </a:t>
            </a:r>
            <a:r>
              <a:rPr lang="en-US" sz="1600" b="0" dirty="0" smtClean="0"/>
              <a:t>culture </a:t>
            </a:r>
            <a:r>
              <a:rPr lang="en-US" sz="1600" b="0" dirty="0"/>
              <a:t>that celebrates only positive </a:t>
            </a:r>
            <a:r>
              <a:rPr lang="en-US" sz="1600" b="0" dirty="0" smtClean="0"/>
              <a:t>findings. </a:t>
            </a:r>
            <a:r>
              <a:rPr lang="en-US" sz="1600" b="0" dirty="0"/>
              <a:t>Without </a:t>
            </a:r>
            <a:r>
              <a:rPr lang="en-US" sz="1600" b="0" dirty="0" smtClean="0"/>
              <a:t>seeing failed </a:t>
            </a:r>
            <a:r>
              <a:rPr lang="en-US" sz="1600" b="0" dirty="0"/>
              <a:t>studies, we cannot assess </a:t>
            </a:r>
            <a:r>
              <a:rPr lang="en-US" sz="1600" b="0" dirty="0" smtClean="0"/>
              <a:t>the extent </a:t>
            </a:r>
            <a:r>
              <a:rPr lang="en-US" sz="1600" b="0" dirty="0"/>
              <a:t>to which successful findings are </a:t>
            </a:r>
            <a:r>
              <a:rPr lang="en-US" sz="1600" b="0" dirty="0" smtClean="0"/>
              <a:t>the result </a:t>
            </a:r>
            <a:r>
              <a:rPr lang="en-US" sz="1600" b="0" dirty="0"/>
              <a:t>of random </a:t>
            </a:r>
            <a:r>
              <a:rPr lang="en-US" sz="1600" b="0" dirty="0" smtClean="0"/>
              <a:t>chance. Issue </a:t>
            </a:r>
            <a:r>
              <a:rPr lang="en-US" sz="1600" b="0" dirty="0"/>
              <a:t>has </a:t>
            </a:r>
            <a:r>
              <a:rPr lang="en-US" sz="1600" b="0" dirty="0" smtClean="0"/>
              <a:t>been observed </a:t>
            </a:r>
            <a:r>
              <a:rPr lang="en-US" sz="1600" b="0" dirty="0"/>
              <a:t>when predicting political </a:t>
            </a:r>
            <a:r>
              <a:rPr lang="en-US" sz="1600" b="0" dirty="0" smtClean="0"/>
              <a:t>election outcomes </a:t>
            </a:r>
            <a:r>
              <a:rPr lang="en-US" sz="1600" b="0" dirty="0"/>
              <a:t>with </a:t>
            </a:r>
            <a:r>
              <a:rPr lang="en-US" sz="1600" b="0" dirty="0" smtClean="0"/>
              <a:t>Twitter </a:t>
            </a:r>
            <a:r>
              <a:rPr lang="en-US" sz="1600" i="1" dirty="0" smtClean="0"/>
              <a:t>[5]</a:t>
            </a:r>
          </a:p>
          <a:p>
            <a:endParaRPr lang="en-US" sz="1600" b="0" dirty="0" smtClean="0"/>
          </a:p>
          <a:p>
            <a:pPr marL="0" indent="0">
              <a:buNone/>
            </a:pPr>
            <a:r>
              <a:rPr lang="en-US" sz="1400" i="1" dirty="0" smtClean="0"/>
              <a:t>[2] </a:t>
            </a:r>
            <a:r>
              <a:rPr lang="en-US" sz="1400" b="0" i="1" dirty="0"/>
              <a:t>M. Duggan, J. Brenner, The demographics of </a:t>
            </a:r>
            <a:r>
              <a:rPr lang="en-US" sz="1400" b="0" i="1" dirty="0" smtClean="0"/>
              <a:t>social </a:t>
            </a:r>
            <a:r>
              <a:rPr lang="pl-PL" sz="1400" b="0" i="1" dirty="0" smtClean="0"/>
              <a:t>media </a:t>
            </a:r>
            <a:r>
              <a:rPr lang="pl-PL" sz="1400" b="0" i="1" dirty="0" err="1"/>
              <a:t>users</a:t>
            </a:r>
            <a:r>
              <a:rPr lang="pl-PL" sz="1400" b="0" i="1" dirty="0"/>
              <a:t>; </a:t>
            </a:r>
            <a:r>
              <a:rPr lang="pl-PL" sz="1400" b="0" i="1" dirty="0" err="1"/>
              <a:t>www.pewinternet.org</a:t>
            </a:r>
            <a:r>
              <a:rPr lang="pl-PL" sz="1400" b="0" i="1" dirty="0"/>
              <a:t>/2013/02/14</a:t>
            </a:r>
            <a:r>
              <a:rPr lang="pl-PL" sz="1400" b="0" i="1" dirty="0" smtClean="0"/>
              <a:t>/</a:t>
            </a:r>
            <a:r>
              <a:rPr lang="en-US" sz="1400" b="0" i="1" dirty="0" smtClean="0"/>
              <a:t>the</a:t>
            </a:r>
            <a:r>
              <a:rPr lang="en-US" sz="1400" b="0" i="1" dirty="0"/>
              <a:t>-demographics-of-social-media-users-2012</a:t>
            </a:r>
            <a:r>
              <a:rPr lang="en-US" sz="1400" b="0" i="1" dirty="0" smtClean="0"/>
              <a:t>/</a:t>
            </a:r>
            <a:endParaRPr lang="en-US" sz="1600" b="0" dirty="0"/>
          </a:p>
          <a:p>
            <a:pPr marL="0" indent="0">
              <a:buNone/>
            </a:pPr>
            <a:r>
              <a:rPr lang="en-US" sz="1400" i="1" dirty="0" smtClean="0"/>
              <a:t>[3</a:t>
            </a:r>
            <a:r>
              <a:rPr lang="en-US" sz="1400" b="0" i="1" dirty="0" smtClean="0"/>
              <a:t>] </a:t>
            </a:r>
            <a:r>
              <a:rPr lang="en-US" sz="1400" b="0" i="1" dirty="0"/>
              <a:t>13 ‘</a:t>
            </a:r>
            <a:r>
              <a:rPr lang="en-US" sz="1400" b="0" i="1" dirty="0" err="1"/>
              <a:t>pinteresting</a:t>
            </a:r>
            <a:r>
              <a:rPr lang="en-US" sz="1400" b="0" i="1" dirty="0"/>
              <a:t>’ facts about </a:t>
            </a:r>
            <a:r>
              <a:rPr lang="en-US" sz="1400" b="0" i="1" dirty="0" err="1"/>
              <a:t>Pinterest</a:t>
            </a:r>
            <a:r>
              <a:rPr lang="en-US" sz="1400" b="0" i="1" dirty="0"/>
              <a:t> users; </a:t>
            </a:r>
            <a:r>
              <a:rPr lang="en-US" sz="1400" b="0" i="1" dirty="0" err="1" smtClean="0">
                <a:hlinkClick r:id="rId3"/>
              </a:rPr>
              <a:t>www.pinterest</a:t>
            </a:r>
            <a:r>
              <a:rPr lang="en-US" sz="1400" b="0" i="1" dirty="0" smtClean="0">
                <a:hlinkClick r:id="rId3"/>
              </a:rPr>
              <a:t>.</a:t>
            </a:r>
            <a:r>
              <a:rPr lang="fr-FR" sz="1400" b="0" i="1" dirty="0" smtClean="0">
                <a:hlinkClick r:id="rId3"/>
              </a:rPr>
              <a:t>com</a:t>
            </a:r>
            <a:r>
              <a:rPr lang="fr-FR" sz="1400" b="0" i="1" dirty="0">
                <a:hlinkClick r:id="rId3"/>
              </a:rPr>
              <a:t>/pin/234257618087475827</a:t>
            </a:r>
            <a:r>
              <a:rPr lang="fr-FR" sz="1400" b="0" i="1" dirty="0" smtClean="0">
                <a:hlinkClick r:id="rId3"/>
              </a:rPr>
              <a:t>/</a:t>
            </a:r>
            <a:endParaRPr lang="fr-FR" sz="1400" b="0" i="1" dirty="0" smtClean="0"/>
          </a:p>
          <a:p>
            <a:pPr marL="0" indent="0">
              <a:buNone/>
            </a:pPr>
            <a:r>
              <a:rPr lang="fr-FR" sz="1400" i="1" dirty="0" smtClean="0"/>
              <a:t>[4]</a:t>
            </a:r>
            <a:r>
              <a:rPr lang="fr-FR" sz="1400" b="0" i="1" dirty="0" smtClean="0"/>
              <a:t> </a:t>
            </a:r>
            <a:r>
              <a:rPr lang="en-US" sz="1400" b="0" dirty="0" err="1"/>
              <a:t>Raviv</a:t>
            </a:r>
            <a:r>
              <a:rPr lang="en-US" sz="1400" b="0" dirty="0"/>
              <a:t> </a:t>
            </a:r>
            <a:r>
              <a:rPr lang="en-US" sz="1400" b="0" dirty="0" smtClean="0"/>
              <a:t>Cohen, Derek </a:t>
            </a:r>
            <a:r>
              <a:rPr lang="en-US" sz="1400" b="0" dirty="0" err="1" smtClean="0"/>
              <a:t>Ruths</a:t>
            </a:r>
            <a:r>
              <a:rPr lang="en-US" sz="1400" b="0" dirty="0" smtClean="0"/>
              <a:t>: Classifying </a:t>
            </a:r>
            <a:r>
              <a:rPr lang="en-US" sz="1400" b="0" dirty="0"/>
              <a:t>Political Orientation on Twitter: It's Not Easy! </a:t>
            </a:r>
            <a:r>
              <a:rPr lang="en-US" sz="1400" b="0" dirty="0">
                <a:hlinkClick r:id="rId4"/>
              </a:rPr>
              <a:t>ICWSM </a:t>
            </a:r>
            <a:r>
              <a:rPr lang="en-US" sz="1400" b="0" dirty="0" smtClean="0">
                <a:hlinkClick r:id="rId4"/>
              </a:rPr>
              <a:t>2013</a:t>
            </a:r>
            <a:endParaRPr lang="en-US" sz="1400" b="0" dirty="0" smtClean="0"/>
          </a:p>
          <a:p>
            <a:pPr marL="0" indent="0">
              <a:buNone/>
            </a:pPr>
            <a:r>
              <a:rPr lang="en-US" sz="1400" i="1" dirty="0" smtClean="0"/>
              <a:t>[5]</a:t>
            </a:r>
            <a:r>
              <a:rPr lang="en-US" sz="1400" b="0" i="1" dirty="0" smtClean="0"/>
              <a:t> </a:t>
            </a:r>
            <a:r>
              <a:rPr lang="da-DK" sz="1400" b="0" i="1" dirty="0"/>
              <a:t>H. </a:t>
            </a:r>
            <a:r>
              <a:rPr lang="da-DK" sz="1400" b="0" i="1" dirty="0" err="1"/>
              <a:t>Schoen</a:t>
            </a:r>
            <a:r>
              <a:rPr lang="da-DK" sz="1400" b="0" i="1" dirty="0"/>
              <a:t> et al., Internet Res. 23, 528 (2013</a:t>
            </a:r>
            <a:r>
              <a:rPr lang="da-DK" sz="1400" b="0" i="1" dirty="0" smtClean="0"/>
              <a:t>)</a:t>
            </a:r>
            <a:endParaRPr lang="en-US" sz="1400" b="0" i="1" dirty="0"/>
          </a:p>
          <a:p>
            <a:pPr marL="0" indent="0">
              <a:buNone/>
            </a:pPr>
            <a:endParaRPr lang="en-US" sz="16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208401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395536" y="548680"/>
            <a:ext cx="82799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0" dirty="0" smtClean="0">
                <a:solidFill>
                  <a:srgbClr val="0000FF"/>
                </a:solidFill>
              </a:rPr>
              <a:t>Share your story on </a:t>
            </a:r>
            <a:r>
              <a:rPr lang="en-US" altLang="ja-JP" sz="3200" b="1" i="0" dirty="0" err="1" smtClean="0">
                <a:solidFill>
                  <a:srgbClr val="0000FF"/>
                </a:solidFill>
              </a:rPr>
              <a:t>obamacare.com</a:t>
            </a:r>
            <a:endParaRPr kumimoji="1" lang="ja-JP" altLang="en-US" sz="3200" b="1" i="0" dirty="0">
              <a:solidFill>
                <a:srgbClr val="0000FF"/>
              </a:solidFill>
            </a:endParaRPr>
          </a:p>
        </p:txBody>
      </p:sp>
      <p:pic>
        <p:nvPicPr>
          <p:cNvPr id="2" name="Image 1" descr="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2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878218"/>
              </p:ext>
            </p:extLst>
          </p:nvPr>
        </p:nvGraphicFramePr>
        <p:xfrm>
          <a:off x="1133618" y="620202"/>
          <a:ext cx="7110789" cy="455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263"/>
                <a:gridCol w="2370263"/>
                <a:gridCol w="2370263"/>
              </a:tblGrid>
              <a:tr h="9073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Traditional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Campaigning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0000"/>
                          </a:solidFill>
                        </a:rPr>
                        <a:t>Social Media</a:t>
                      </a:r>
                      <a:endParaRPr lang="fr-FR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Campaigning</a:t>
                      </a:r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FR" dirty="0" smtClean="0"/>
                        <a:t>Sources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Onsite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campaign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officers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Tweets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smtClean="0"/>
                        <a:t>FB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posts</a:t>
                      </a:r>
                      <a:r>
                        <a:rPr lang="fr-FR" baseline="0" dirty="0" smtClean="0"/>
                        <a:t>, </a:t>
                      </a:r>
                      <a:r>
                        <a:rPr lang="en-US" dirty="0" smtClean="0"/>
                        <a:t>text messages</a:t>
                      </a:r>
                      <a:r>
                        <a:rPr lang="en-US" baseline="0" dirty="0" smtClean="0"/>
                        <a:t>,  dedicated websites</a:t>
                      </a:r>
                      <a:endParaRPr lang="fr-FR" dirty="0"/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0000"/>
                          </a:solidFill>
                        </a:rPr>
                        <a:t>Report </a:t>
                      </a:r>
                      <a:r>
                        <a:rPr lang="fr-FR" dirty="0" err="1" smtClean="0">
                          <a:solidFill>
                            <a:srgbClr val="000000"/>
                          </a:solidFill>
                        </a:rPr>
                        <a:t>timeliness</a:t>
                      </a:r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Mixed (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limited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resources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2CAD3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fr-FR" dirty="0">
                        <a:solidFill>
                          <a:srgbClr val="2CAD3F"/>
                        </a:solidFill>
                      </a:endParaRPr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FR" dirty="0" smtClean="0"/>
                        <a:t>Report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err="1" smtClean="0"/>
                        <a:t>quality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2CAD3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reliance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on experts)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Mixed (</a:t>
                      </a:r>
                      <a:r>
                        <a:rPr lang="fr-FR" dirty="0" err="1" smtClean="0"/>
                        <a:t>noisy</a:t>
                      </a:r>
                      <a:r>
                        <a:rPr lang="fr-FR" dirty="0" smtClean="0"/>
                        <a:t>;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rumor</a:t>
                      </a:r>
                      <a:r>
                        <a:rPr lang="fr-FR" baseline="0" dirty="0" smtClean="0"/>
                        <a:t> and </a:t>
                      </a:r>
                      <a:r>
                        <a:rPr lang="fr-FR" baseline="0" dirty="0" err="1" smtClean="0"/>
                        <a:t>misinformation</a:t>
                      </a:r>
                      <a:r>
                        <a:rPr lang="fr-FR" dirty="0" smtClean="0"/>
                        <a:t>)</a:t>
                      </a:r>
                    </a:p>
                    <a:p>
                      <a:endParaRPr lang="fr-FR" dirty="0">
                        <a:solidFill>
                          <a:srgbClr val="2CAD3F"/>
                        </a:solidFill>
                      </a:endParaRPr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fr-FR" dirty="0" smtClean="0"/>
                        <a:t>Report </a:t>
                      </a:r>
                      <a:r>
                        <a:rPr lang="fr-FR" dirty="0" err="1" smtClean="0"/>
                        <a:t>cost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High (time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spent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and bus tours)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2CAD3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fr-FR" dirty="0">
                        <a:solidFill>
                          <a:srgbClr val="2CAD3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29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140618"/>
            <a:ext cx="8159262" cy="120015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Barack </a:t>
            </a:r>
            <a:r>
              <a:rPr lang="en-US" dirty="0" smtClean="0">
                <a:solidFill>
                  <a:srgbClr val="0000FF"/>
                </a:solidFill>
              </a:rPr>
              <a:t>Obama’s </a:t>
            </a:r>
            <a:r>
              <a:rPr lang="en-US" dirty="0" smtClean="0">
                <a:solidFill>
                  <a:srgbClr val="0000FF"/>
                </a:solidFill>
              </a:rPr>
              <a:t>campaign</a:t>
            </a:r>
            <a:r>
              <a:rPr lang="en-US" dirty="0">
                <a:solidFill>
                  <a:srgbClr val="0000FF"/>
                </a:solidFill>
              </a:rPr>
              <a:t>, 2012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sz="2000" i="1" dirty="0"/>
              <a:t>http://</a:t>
            </a:r>
            <a:r>
              <a:rPr lang="en-US" sz="2000" i="1" dirty="0" err="1"/>
              <a:t>www.theguardian.com</a:t>
            </a:r>
            <a:r>
              <a:rPr lang="en-US" sz="2000" i="1" dirty="0"/>
              <a:t>/world/2011/</a:t>
            </a:r>
            <a:r>
              <a:rPr lang="en-US" sz="2000" i="1" dirty="0" err="1"/>
              <a:t>apr</a:t>
            </a:r>
            <a:r>
              <a:rPr lang="en-US" sz="2000" i="1" dirty="0"/>
              <a:t>/04/</a:t>
            </a:r>
            <a:r>
              <a:rPr lang="en-US" sz="2000" i="1" dirty="0" err="1"/>
              <a:t>barack</a:t>
            </a:r>
            <a:r>
              <a:rPr lang="en-US" sz="2000" i="1" dirty="0"/>
              <a:t>-</a:t>
            </a:r>
            <a:r>
              <a:rPr lang="en-US" sz="2000" i="1" dirty="0" err="1"/>
              <a:t>obama</a:t>
            </a:r>
            <a:r>
              <a:rPr lang="en-US" sz="2000" i="1" dirty="0"/>
              <a:t>-twitter-</a:t>
            </a:r>
            <a:r>
              <a:rPr lang="en-US" sz="2000" i="1" dirty="0" err="1"/>
              <a:t>facebook</a:t>
            </a:r>
            <a:r>
              <a:rPr lang="en-US" sz="2000" i="1" dirty="0"/>
              <a:t>-election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2369" y="1433514"/>
            <a:ext cx="8044962" cy="4587774"/>
          </a:xfrm>
        </p:spPr>
        <p:txBody>
          <a:bodyPr/>
          <a:lstStyle/>
          <a:p>
            <a:r>
              <a:rPr lang="en-US" sz="2000" b="0" dirty="0" smtClean="0"/>
              <a:t>An article in The Guardian (</a:t>
            </a:r>
            <a:r>
              <a:rPr lang="en-US" sz="2000" b="0" dirty="0"/>
              <a:t>Monday 4 April </a:t>
            </a:r>
            <a:r>
              <a:rPr lang="en-US" sz="2000" b="0" dirty="0" smtClean="0"/>
              <a:t>2011) noted that this </a:t>
            </a:r>
            <a:r>
              <a:rPr lang="en-US" sz="2000" b="0" dirty="0"/>
              <a:t>was the first U.S. presidential re-election campaign to use </a:t>
            </a:r>
            <a:r>
              <a:rPr lang="en-US" sz="2000" b="0" i="1" dirty="0" smtClean="0"/>
              <a:t>Twitter</a:t>
            </a:r>
            <a:r>
              <a:rPr lang="en-US" sz="2000" b="0" dirty="0" smtClean="0"/>
              <a:t> and </a:t>
            </a:r>
            <a:r>
              <a:rPr lang="en-US" sz="2000" b="0" i="1" dirty="0" smtClean="0"/>
              <a:t>Facebook</a:t>
            </a:r>
            <a:r>
              <a:rPr lang="en-US" sz="2000" b="0" dirty="0" smtClean="0"/>
              <a:t> for </a:t>
            </a:r>
            <a:r>
              <a:rPr lang="en-US" sz="2000" b="0" dirty="0" smtClean="0"/>
              <a:t>promotion</a:t>
            </a:r>
            <a:r>
              <a:rPr lang="en-US" sz="2000" b="0" dirty="0"/>
              <a:t>.</a:t>
            </a:r>
            <a:endParaRPr lang="en-US" sz="2000" b="0" baseline="30000" dirty="0"/>
          </a:p>
          <a:p>
            <a:r>
              <a:rPr lang="en-US" sz="2000" b="0" dirty="0" smtClean="0"/>
              <a:t>Twitter </a:t>
            </a:r>
            <a:r>
              <a:rPr lang="en-US" sz="2000" b="0" dirty="0" err="1" smtClean="0"/>
              <a:t>hashtag</a:t>
            </a:r>
            <a:r>
              <a:rPr lang="en-US" sz="2000" b="0" dirty="0" smtClean="0"/>
              <a:t>: #Obama2012</a:t>
            </a:r>
            <a:endParaRPr lang="en-US" sz="4800" b="0" dirty="0" smtClean="0"/>
          </a:p>
          <a:p>
            <a:r>
              <a:rPr lang="en-US" sz="2000" b="0" dirty="0"/>
              <a:t>Bill Clinton and George Bush, spent the first phases of their campaigns on a nationwide </a:t>
            </a:r>
            <a:r>
              <a:rPr lang="en-US" sz="2000" b="0" i="1" dirty="0"/>
              <a:t>bus tour</a:t>
            </a:r>
            <a:r>
              <a:rPr lang="en-US" sz="2000" b="0" dirty="0"/>
              <a:t>. </a:t>
            </a:r>
            <a:endParaRPr lang="en-US" sz="2000" b="0" dirty="0" smtClean="0"/>
          </a:p>
          <a:p>
            <a:r>
              <a:rPr lang="en-US" sz="2000" b="0" dirty="0" smtClean="0"/>
              <a:t>Obama was covering </a:t>
            </a:r>
            <a:r>
              <a:rPr lang="en-US" sz="2000" b="0" dirty="0"/>
              <a:t>the country with </a:t>
            </a:r>
            <a:r>
              <a:rPr lang="en-US" sz="2000" b="0" dirty="0" smtClean="0"/>
              <a:t>less effort, speaking </a:t>
            </a:r>
            <a:r>
              <a:rPr lang="en-US" sz="2000" b="0" dirty="0"/>
              <a:t>to 500,000 of his </a:t>
            </a:r>
            <a:r>
              <a:rPr lang="en-US" sz="2000" b="0" dirty="0" err="1" smtClean="0"/>
              <a:t>grassroot</a:t>
            </a:r>
            <a:r>
              <a:rPr lang="en-US" sz="2000" b="0" dirty="0" smtClean="0"/>
              <a:t> </a:t>
            </a:r>
            <a:r>
              <a:rPr lang="en-US" sz="2000" b="0" dirty="0"/>
              <a:t>activists via a live teleconference.</a:t>
            </a:r>
          </a:p>
        </p:txBody>
      </p:sp>
    </p:spTree>
    <p:extLst>
      <p:ext uri="{BB962C8B-B14F-4D97-AF65-F5344CB8AC3E}">
        <p14:creationId xmlns:p14="http://schemas.microsoft.com/office/powerpoint/2010/main" val="27912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395536" y="116632"/>
            <a:ext cx="8279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0" dirty="0" smtClean="0">
                <a:solidFill>
                  <a:srgbClr val="0000FF"/>
                </a:solidFill>
              </a:rPr>
              <a:t>Share your story on </a:t>
            </a:r>
            <a:endParaRPr lang="en-US" altLang="ja-JP" sz="3200" b="1" i="0" dirty="0" smtClean="0">
              <a:solidFill>
                <a:srgbClr val="0000FF"/>
              </a:solidFill>
            </a:endParaRPr>
          </a:p>
          <a:p>
            <a:r>
              <a:rPr lang="en-US" altLang="ja-JP" sz="2800" b="1" dirty="0" smtClean="0"/>
              <a:t>https</a:t>
            </a:r>
            <a:r>
              <a:rPr lang="en-US" altLang="ja-JP" sz="2800" b="1" dirty="0"/>
              <a:t>://</a:t>
            </a:r>
            <a:r>
              <a:rPr lang="en-US" altLang="ja-JP" sz="2800" b="1" dirty="0" err="1"/>
              <a:t>stories.barackobama.com</a:t>
            </a:r>
            <a:r>
              <a:rPr lang="en-US" altLang="ja-JP" sz="2800" b="1" dirty="0"/>
              <a:t>/</a:t>
            </a:r>
            <a:endParaRPr kumimoji="1" lang="ja-JP" altLang="en-US" sz="2800" b="1" dirty="0"/>
          </a:p>
        </p:txBody>
      </p:sp>
      <p:pic>
        <p:nvPicPr>
          <p:cNvPr id="4" name="Image 3" descr="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209"/>
            <a:ext cx="9144000" cy="481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4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395536" y="548680"/>
            <a:ext cx="82799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0" dirty="0" smtClean="0">
                <a:solidFill>
                  <a:srgbClr val="0000FF"/>
                </a:solidFill>
              </a:rPr>
              <a:t>Individual stories</a:t>
            </a:r>
            <a:endParaRPr kumimoji="1" lang="ja-JP" altLang="en-US" sz="3200" b="1" i="0" dirty="0">
              <a:solidFill>
                <a:srgbClr val="0000FF"/>
              </a:solidFill>
            </a:endParaRPr>
          </a:p>
        </p:txBody>
      </p:sp>
      <p:pic>
        <p:nvPicPr>
          <p:cNvPr id="5" name="Image 4" descr="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1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5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92088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Expressing Task </a:t>
            </a:r>
            <a:r>
              <a:rPr lang="en-US" sz="3200" dirty="0" smtClean="0">
                <a:solidFill>
                  <a:srgbClr val="0000FF"/>
                </a:solidFill>
              </a:rPr>
              <a:t>Assignment in ECCO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9288"/>
            <a:ext cx="8229600" cy="4620399"/>
          </a:xfrm>
        </p:spPr>
        <p:txBody>
          <a:bodyPr>
            <a:noAutofit/>
          </a:bodyPr>
          <a:lstStyle/>
          <a:p>
            <a:r>
              <a:rPr lang="en-US" b="1" dirty="0" smtClean="0"/>
              <a:t>Input</a:t>
            </a:r>
            <a:r>
              <a:rPr lang="en-US" dirty="0" smtClean="0"/>
              <a:t>: tasks to complete, human workers</a:t>
            </a:r>
          </a:p>
          <a:p>
            <a:r>
              <a:rPr lang="en-US" b="1" dirty="0" smtClean="0"/>
              <a:t>Output</a:t>
            </a:r>
            <a:r>
              <a:rPr lang="en-US" dirty="0" smtClean="0"/>
              <a:t>: completed tasks </a:t>
            </a:r>
          </a:p>
          <a:p>
            <a:endParaRPr lang="en-US" dirty="0"/>
          </a:p>
          <a:p>
            <a:r>
              <a:rPr lang="en-US" dirty="0" smtClean="0"/>
              <a:t>Each task has skill</a:t>
            </a:r>
            <a:r>
              <a:rPr lang="en-US" dirty="0"/>
              <a:t>/quality/cost requirements </a:t>
            </a:r>
            <a:endParaRPr lang="en-US" dirty="0" smtClean="0"/>
          </a:p>
          <a:p>
            <a:r>
              <a:rPr lang="en-US" dirty="0" smtClean="0"/>
              <a:t>Each worker has human factors: </a:t>
            </a:r>
            <a:r>
              <a:rPr lang="en-US" i="1" dirty="0" smtClean="0"/>
              <a:t>skill</a:t>
            </a:r>
            <a:r>
              <a:rPr lang="en-US" i="1" dirty="0"/>
              <a:t>, expected wage, acceptance </a:t>
            </a:r>
            <a:r>
              <a:rPr lang="en-US" i="1" dirty="0" smtClean="0"/>
              <a:t>ratio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Desirable properties:</a:t>
            </a:r>
          </a:p>
          <a:p>
            <a:pPr lvl="1"/>
            <a:r>
              <a:rPr lang="fr-FR" b="1" i="1" dirty="0" err="1" smtClean="0"/>
              <a:t>Task-centric</a:t>
            </a:r>
            <a:r>
              <a:rPr lang="fr-FR" dirty="0" smtClean="0"/>
              <a:t>: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tasks</a:t>
            </a:r>
            <a:r>
              <a:rPr lang="fr-FR" dirty="0" smtClean="0"/>
              <a:t> (relevant </a:t>
            </a:r>
            <a:r>
              <a:rPr lang="fr-FR" dirty="0" err="1" smtClean="0"/>
              <a:t>workers</a:t>
            </a:r>
            <a:r>
              <a:rPr lang="fr-FR" dirty="0" smtClean="0"/>
              <a:t>), l</a:t>
            </a:r>
            <a:r>
              <a:rPr lang="en-US" dirty="0" err="1" smtClean="0"/>
              <a:t>ow</a:t>
            </a:r>
            <a:r>
              <a:rPr lang="en-US" dirty="0" smtClean="0"/>
              <a:t> cost</a:t>
            </a:r>
            <a:endParaRPr lang="en-US" dirty="0"/>
          </a:p>
          <a:p>
            <a:pPr lvl="1"/>
            <a:r>
              <a:rPr lang="fr-FR" b="1" i="1" dirty="0" err="1" smtClean="0"/>
              <a:t>Worker-centric</a:t>
            </a:r>
            <a:r>
              <a:rPr lang="fr-FR" dirty="0" smtClean="0"/>
              <a:t>: </a:t>
            </a:r>
            <a:r>
              <a:rPr lang="fr-FR" dirty="0" err="1" smtClean="0"/>
              <a:t>balanced</a:t>
            </a:r>
            <a:r>
              <a:rPr lang="fr-FR" dirty="0" smtClean="0"/>
              <a:t> </a:t>
            </a:r>
            <a:r>
              <a:rPr lang="fr-FR" dirty="0" err="1" smtClean="0"/>
              <a:t>workload</a:t>
            </a:r>
            <a:r>
              <a:rPr lang="fr-FR" dirty="0" smtClean="0"/>
              <a:t>, good </a:t>
            </a:r>
            <a:r>
              <a:rPr lang="fr-FR" dirty="0" err="1" smtClean="0"/>
              <a:t>incentive</a:t>
            </a:r>
            <a:r>
              <a:rPr lang="fr-FR" dirty="0" smtClean="0"/>
              <a:t> (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pay</a:t>
            </a:r>
            <a:r>
              <a:rPr lang="fr-FR" dirty="0" smtClean="0"/>
              <a:t>, relevant </a:t>
            </a:r>
            <a:r>
              <a:rPr lang="fr-FR" dirty="0" err="1" smtClean="0"/>
              <a:t>tasks</a:t>
            </a:r>
            <a:r>
              <a:rPr lang="fr-FR" dirty="0" smtClean="0"/>
              <a:t>)</a:t>
            </a:r>
          </a:p>
          <a:p>
            <a:pPr lvl="1"/>
            <a:r>
              <a:rPr lang="fr-FR" b="1" i="1" dirty="0" smtClean="0"/>
              <a:t>System-</a:t>
            </a:r>
            <a:r>
              <a:rPr lang="fr-FR" b="1" i="1" dirty="0" err="1" smtClean="0"/>
              <a:t>centric</a:t>
            </a:r>
            <a:r>
              <a:rPr lang="fr-FR" dirty="0" smtClean="0"/>
              <a:t>: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/>
              <a:t>latency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381000"/>
            <a:ext cx="8159262" cy="81915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Talk 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2369" y="1433514"/>
            <a:ext cx="8044962" cy="458777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Quick overview of existing crowdsourcing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Task </a:t>
            </a:r>
            <a:r>
              <a:rPr lang="en-US" dirty="0" smtClean="0"/>
              <a:t>assignment in ECCO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endParaRPr lang="en-US" sz="1600" b="0" dirty="0" smtClean="0"/>
          </a:p>
          <a:p>
            <a:pPr lvl="1"/>
            <a:endParaRPr lang="en-US" sz="5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189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Crowdsourcing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Crowdsourcing: a variety of tasks</a:t>
            </a:r>
          </a:p>
          <a:p>
            <a:pPr lvl="1"/>
            <a:r>
              <a:rPr lang="en-US" i="1" dirty="0"/>
              <a:t>M</a:t>
            </a:r>
            <a:r>
              <a:rPr lang="en-US" i="1" dirty="0" smtClean="0"/>
              <a:t>icro-tasks</a:t>
            </a:r>
            <a:r>
              <a:rPr lang="en-US" dirty="0" smtClean="0"/>
              <a:t>: data gathering (e.g.  picture/video tagging, </a:t>
            </a:r>
            <a:r>
              <a:rPr lang="en-US" dirty="0"/>
              <a:t>o</a:t>
            </a:r>
            <a:r>
              <a:rPr lang="en-US" dirty="0" smtClean="0"/>
              <a:t>pinion </a:t>
            </a:r>
            <a:r>
              <a:rPr lang="en-US" dirty="0"/>
              <a:t>solicitation (e.g. restaurant ratings</a:t>
            </a:r>
            <a:r>
              <a:rPr lang="en-US" dirty="0" smtClean="0"/>
              <a:t>,)</a:t>
            </a:r>
          </a:p>
          <a:p>
            <a:pPr lvl="1"/>
            <a:r>
              <a:rPr lang="en-US" i="1" dirty="0" smtClean="0"/>
              <a:t>Collaborative </a:t>
            </a:r>
            <a:r>
              <a:rPr lang="en-US" i="1" dirty="0"/>
              <a:t>tasks</a:t>
            </a:r>
            <a:r>
              <a:rPr lang="en-US" dirty="0"/>
              <a:t>: </a:t>
            </a:r>
            <a:r>
              <a:rPr lang="en-US" dirty="0" smtClean="0"/>
              <a:t>document editing </a:t>
            </a:r>
            <a:r>
              <a:rPr lang="en-US" dirty="0"/>
              <a:t>(e.g., </a:t>
            </a:r>
            <a:r>
              <a:rPr lang="en-US" dirty="0" smtClean="0"/>
              <a:t>Wikipedia)</a:t>
            </a:r>
            <a:r>
              <a:rPr lang="en-US" dirty="0"/>
              <a:t>, creative design, </a:t>
            </a:r>
            <a:r>
              <a:rPr lang="en-US" dirty="0" err="1" smtClean="0"/>
              <a:t>fansubbing</a:t>
            </a:r>
            <a:r>
              <a:rPr lang="en-US" dirty="0" smtClean="0"/>
              <a:t>, solution </a:t>
            </a:r>
            <a:r>
              <a:rPr lang="en-US" dirty="0"/>
              <a:t>outsourcing (e.g., Netflix contest)</a:t>
            </a:r>
          </a:p>
          <a:p>
            <a:r>
              <a:rPr lang="en-US" dirty="0" smtClean="0"/>
              <a:t>Existing systems</a:t>
            </a:r>
            <a:endParaRPr lang="en-US" dirty="0"/>
          </a:p>
          <a:p>
            <a:pPr lvl="1"/>
            <a:r>
              <a:rPr lang="en-US" i="1" dirty="0"/>
              <a:t>Platforms</a:t>
            </a:r>
            <a:r>
              <a:rPr lang="en-US" dirty="0"/>
              <a:t>: AMT, </a:t>
            </a:r>
            <a:r>
              <a:rPr lang="en-US" dirty="0" err="1"/>
              <a:t>Turkit</a:t>
            </a:r>
            <a:r>
              <a:rPr lang="en-US" dirty="0"/>
              <a:t>, </a:t>
            </a:r>
            <a:r>
              <a:rPr lang="en-US" dirty="0" err="1"/>
              <a:t>Innocentive</a:t>
            </a:r>
            <a:r>
              <a:rPr lang="en-US" dirty="0"/>
              <a:t>, </a:t>
            </a:r>
            <a:r>
              <a:rPr lang="en-US" dirty="0" err="1"/>
              <a:t>CloudFlower</a:t>
            </a:r>
            <a:r>
              <a:rPr lang="en-US" dirty="0"/>
              <a:t>, etc.</a:t>
            </a:r>
          </a:p>
          <a:p>
            <a:pPr lvl="1"/>
            <a:r>
              <a:rPr lang="en-US" i="1" dirty="0" smtClean="0"/>
              <a:t>Crowd</a:t>
            </a:r>
            <a:r>
              <a:rPr lang="en-US" dirty="0"/>
              <a:t>: volatile, asynchronous arrival/departure, various levels of attention/</a:t>
            </a:r>
            <a:r>
              <a:rPr lang="en-US" dirty="0" smtClean="0"/>
              <a:t>accuracy/expertise</a:t>
            </a:r>
            <a:endParaRPr lang="en-US" dirty="0"/>
          </a:p>
          <a:p>
            <a:r>
              <a:rPr lang="en-US" dirty="0"/>
              <a:t>3 primary processes</a:t>
            </a:r>
            <a:endParaRPr lang="en-US" sz="1800" dirty="0"/>
          </a:p>
          <a:p>
            <a:pPr lvl="1"/>
            <a:r>
              <a:rPr lang="en-US" dirty="0"/>
              <a:t>Worker skill </a:t>
            </a:r>
            <a:r>
              <a:rPr lang="en-US" dirty="0" smtClean="0"/>
              <a:t>estimation</a:t>
            </a:r>
            <a:endParaRPr lang="en-US" dirty="0"/>
          </a:p>
          <a:p>
            <a:pPr lvl="1"/>
            <a:r>
              <a:rPr lang="en-US" dirty="0"/>
              <a:t>Worker-</a:t>
            </a:r>
            <a:r>
              <a:rPr lang="en-GB" dirty="0"/>
              <a:t>to-task </a:t>
            </a:r>
            <a:r>
              <a:rPr lang="en-GB" dirty="0" smtClean="0"/>
              <a:t>assignment</a:t>
            </a:r>
            <a:endParaRPr lang="en-GB" dirty="0"/>
          </a:p>
          <a:p>
            <a:pPr lvl="1"/>
            <a:r>
              <a:rPr lang="en-GB" dirty="0"/>
              <a:t>Task accuracy </a:t>
            </a:r>
            <a:r>
              <a:rPr lang="en-GB" dirty="0" smtClean="0"/>
              <a:t>evaluation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936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yahoo1">
  <a:themeElements>
    <a:clrScheme name="yahoo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ahoo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Arial" pitchFamily="-108" charset="0"/>
            <a:cs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Arial" pitchFamily="-108" charset="0"/>
            <a:cs typeface="Arial" pitchFamily="-108" charset="0"/>
          </a:defRPr>
        </a:defPPr>
      </a:lstStyle>
    </a:lnDef>
  </a:objectDefaults>
  <a:extraClrSchemeLst>
    <a:extraClrScheme>
      <a:clrScheme name="yahoo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hoo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hoo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hoo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hoo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hoo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hoo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hoo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hoo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hoo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hoo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hoo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yahoo1</Template>
  <TotalTime>24333</TotalTime>
  <Words>1547</Words>
  <Application>Microsoft Macintosh PowerPoint</Application>
  <PresentationFormat>Présentation à l'écran (4:3)</PresentationFormat>
  <Paragraphs>231</Paragraphs>
  <Slides>28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1_yahoo1</vt:lpstr>
      <vt:lpstr>Custom Design</vt:lpstr>
      <vt:lpstr>Task Assignment Optimization in Crowdsourcing (and its applications to political campaigns)</vt:lpstr>
      <vt:lpstr>Présentation PowerPoint</vt:lpstr>
      <vt:lpstr>Présentation PowerPoint</vt:lpstr>
      <vt:lpstr>Barack Obama’s campaign, 2012 http://www.theguardian.com/world/2011/apr/04/barack-obama-twitter-facebook-election</vt:lpstr>
      <vt:lpstr>Présentation PowerPoint</vt:lpstr>
      <vt:lpstr>Présentation PowerPoint</vt:lpstr>
      <vt:lpstr>Expressing Task Assignment in ECCO</vt:lpstr>
      <vt:lpstr>Talk outline</vt:lpstr>
      <vt:lpstr>Crowdsourcing</vt:lpstr>
      <vt:lpstr>Challenges</vt:lpstr>
      <vt:lpstr>Related work</vt:lpstr>
      <vt:lpstr>Présentation PowerPoint</vt:lpstr>
      <vt:lpstr> Maximize task quality under task-centric and worker-centric constraints</vt:lpstr>
      <vt:lpstr>Task Assignment Solution Overview</vt:lpstr>
      <vt:lpstr>Optimal Solution Offline Index Building</vt:lpstr>
      <vt:lpstr>Approximation Solution for Offline Index Building</vt:lpstr>
      <vt:lpstr>Experimental Evaluation</vt:lpstr>
      <vt:lpstr>Quality Experiments</vt:lpstr>
      <vt:lpstr>AMT worker distributions (Egypt task)</vt:lpstr>
      <vt:lpstr>AMT worker distributions (Egypt task)</vt:lpstr>
      <vt:lpstr>Quality Assessment</vt:lpstr>
      <vt:lpstr>Summary of Quality Experiments (from translation task)</vt:lpstr>
      <vt:lpstr>Summary and Future Work</vt:lpstr>
      <vt:lpstr>Opportunities</vt:lpstr>
      <vt:lpstr>Présentation PowerPoint</vt:lpstr>
      <vt:lpstr>Social media for large studies of behavior http://www.sciencemag.org/content/346/6213/1063.summary?sid=084adb48-e72d-463d-81f6-cd71d3031d27</vt:lpstr>
      <vt:lpstr>Using Social media for large studies of behavior </vt:lpstr>
      <vt:lpstr>Présentation PowerPoint</vt:lpstr>
    </vt:vector>
  </TitlesOfParts>
  <Manager/>
  <Company>Yahoo!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Yahoo</dc:creator>
  <cp:keywords/>
  <dc:description/>
  <cp:lastModifiedBy>Sihem Amer-Yahia</cp:lastModifiedBy>
  <cp:revision>2292</cp:revision>
  <dcterms:created xsi:type="dcterms:W3CDTF">2013-04-02T09:25:01Z</dcterms:created>
  <dcterms:modified xsi:type="dcterms:W3CDTF">2014-12-08T07:46:11Z</dcterms:modified>
  <cp:category/>
</cp:coreProperties>
</file>